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sldIdLst>
    <p:sldId id="256" r:id="rId2"/>
    <p:sldId id="257" r:id="rId3"/>
    <p:sldId id="258" r:id="rId4"/>
    <p:sldId id="259" r:id="rId5"/>
    <p:sldId id="260" r:id="rId6"/>
    <p:sldId id="330" r:id="rId7"/>
    <p:sldId id="261" r:id="rId8"/>
    <p:sldId id="262" r:id="rId9"/>
    <p:sldId id="332" r:id="rId10"/>
    <p:sldId id="265" r:id="rId11"/>
    <p:sldId id="266" r:id="rId12"/>
    <p:sldId id="331" r:id="rId13"/>
    <p:sldId id="267" r:id="rId14"/>
    <p:sldId id="268" r:id="rId15"/>
    <p:sldId id="269" r:id="rId16"/>
    <p:sldId id="270" r:id="rId17"/>
    <p:sldId id="271" r:id="rId18"/>
    <p:sldId id="300" r:id="rId19"/>
    <p:sldId id="272" r:id="rId20"/>
    <p:sldId id="273" r:id="rId21"/>
    <p:sldId id="274" r:id="rId22"/>
    <p:sldId id="277" r:id="rId23"/>
    <p:sldId id="278" r:id="rId24"/>
    <p:sldId id="275" r:id="rId25"/>
    <p:sldId id="276" r:id="rId26"/>
    <p:sldId id="280" r:id="rId27"/>
    <p:sldId id="279" r:id="rId28"/>
    <p:sldId id="296" r:id="rId29"/>
    <p:sldId id="281" r:id="rId30"/>
    <p:sldId id="282" r:id="rId31"/>
    <p:sldId id="283" r:id="rId32"/>
    <p:sldId id="284" r:id="rId33"/>
    <p:sldId id="285" r:id="rId34"/>
    <p:sldId id="286" r:id="rId35"/>
    <p:sldId id="287" r:id="rId36"/>
    <p:sldId id="288" r:id="rId37"/>
    <p:sldId id="289" r:id="rId38"/>
    <p:sldId id="291" r:id="rId39"/>
    <p:sldId id="292" r:id="rId40"/>
    <p:sldId id="293" r:id="rId41"/>
    <p:sldId id="294" r:id="rId42"/>
    <p:sldId id="297" r:id="rId43"/>
    <p:sldId id="298" r:id="rId44"/>
    <p:sldId id="299" r:id="rId45"/>
    <p:sldId id="301" r:id="rId46"/>
    <p:sldId id="302" r:id="rId47"/>
    <p:sldId id="303" r:id="rId48"/>
    <p:sldId id="304" r:id="rId49"/>
    <p:sldId id="305" r:id="rId50"/>
    <p:sldId id="307" r:id="rId51"/>
    <p:sldId id="306" r:id="rId52"/>
    <p:sldId id="263" r:id="rId53"/>
    <p:sldId id="308" r:id="rId54"/>
    <p:sldId id="310" r:id="rId55"/>
    <p:sldId id="309" r:id="rId56"/>
    <p:sldId id="311" r:id="rId57"/>
    <p:sldId id="264" r:id="rId58"/>
    <p:sldId id="295"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Lst>
  <p:sldSz cx="9144000" cy="5715000" type="screen16x1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1138" y="67"/>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08001"/>
            <a:ext cx="7772400" cy="3556000"/>
          </a:xfrm>
        </p:spPr>
        <p:txBody>
          <a:bodyPr anchor="b">
            <a:noAutofit/>
          </a:bodyPr>
          <a:lstStyle>
            <a:lvl1pPr>
              <a:lnSpc>
                <a:spcPct val="100000"/>
              </a:lnSpc>
              <a:defRPr sz="8000"/>
            </a:lvl1pPr>
          </a:lstStyle>
          <a:p>
            <a:r>
              <a:rPr lang="ru-RU" smtClean="0"/>
              <a:t>Образец заголовка</a:t>
            </a:r>
            <a:endParaRPr lang="en-US" dirty="0"/>
          </a:p>
        </p:txBody>
      </p:sp>
      <p:sp>
        <p:nvSpPr>
          <p:cNvPr id="3" name="Subtitle 2"/>
          <p:cNvSpPr>
            <a:spLocks noGrp="1"/>
          </p:cNvSpPr>
          <p:nvPr>
            <p:ph type="subTitle" idx="1"/>
          </p:nvPr>
        </p:nvSpPr>
        <p:spPr>
          <a:xfrm>
            <a:off x="1371600" y="4127500"/>
            <a:ext cx="6400800" cy="10160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7" name="Date Placeholder 6"/>
          <p:cNvSpPr>
            <a:spLocks noGrp="1"/>
          </p:cNvSpPr>
          <p:nvPr>
            <p:ph type="dt" sz="half" idx="10"/>
          </p:nvPr>
        </p:nvSpPr>
        <p:spPr/>
        <p:txBody>
          <a:bodyPr/>
          <a:lstStyle/>
          <a:p>
            <a:fld id="{FD4786F8-2B15-442B-951D-C52B680E07E4}" type="datetimeFigureOut">
              <a:rPr lang="ru-RU" smtClean="0"/>
              <a:t>17.06.2022</a:t>
            </a:fld>
            <a:endParaRPr lang="ru-RU"/>
          </a:p>
        </p:txBody>
      </p:sp>
      <p:sp>
        <p:nvSpPr>
          <p:cNvPr id="8" name="Slide Number Placeholder 7"/>
          <p:cNvSpPr>
            <a:spLocks noGrp="1"/>
          </p:cNvSpPr>
          <p:nvPr>
            <p:ph type="sldNum" sz="quarter" idx="11"/>
          </p:nvPr>
        </p:nvSpPr>
        <p:spPr/>
        <p:txBody>
          <a:bodyPr/>
          <a:lstStyle/>
          <a:p>
            <a:fld id="{F0E80A4C-D747-445E-9299-F7AD71AFEAEE}" type="slidenum">
              <a:rPr lang="ru-RU" smtClean="0"/>
              <a:t>‹#›</a:t>
            </a:fld>
            <a:endParaRPr lang="ru-RU"/>
          </a:p>
        </p:txBody>
      </p:sp>
      <p:sp>
        <p:nvSpPr>
          <p:cNvPr id="9" name="Footer Placeholder 8"/>
          <p:cNvSpPr>
            <a:spLocks noGrp="1"/>
          </p:cNvSpPr>
          <p:nvPr>
            <p:ph type="ftr" sz="quarter" idx="12"/>
          </p:nvPr>
        </p:nvSpPr>
        <p:spPr/>
        <p:txBody>
          <a:bodyPr/>
          <a:lstStyle/>
          <a:p>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FD4786F8-2B15-442B-951D-C52B680E07E4}" type="datetimeFigureOut">
              <a:rPr lang="ru-RU" smtClean="0"/>
              <a:t>17.06.2022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F0E80A4C-D747-445E-9299-F7AD71AFEAEE}"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FD4786F8-2B15-442B-951D-C52B680E07E4}" type="datetimeFigureOut">
              <a:rPr lang="ru-RU" smtClean="0"/>
              <a:t>17.06.2022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F0E80A4C-D747-445E-9299-F7AD71AFEAEE}"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smtClean="0"/>
          </a:p>
        </p:txBody>
      </p:sp>
      <p:sp>
        <p:nvSpPr>
          <p:cNvPr id="4" name="Date Placeholder 3"/>
          <p:cNvSpPr>
            <a:spLocks noGrp="1"/>
          </p:cNvSpPr>
          <p:nvPr>
            <p:ph type="dt" sz="half" idx="10"/>
          </p:nvPr>
        </p:nvSpPr>
        <p:spPr/>
        <p:txBody>
          <a:bodyPr/>
          <a:lstStyle/>
          <a:p>
            <a:fld id="{FD4786F8-2B15-442B-951D-C52B680E07E4}" type="datetimeFigureOut">
              <a:rPr lang="ru-RU" smtClean="0"/>
              <a:t>17.06.2022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F0E80A4C-D747-445E-9299-F7AD71AFEAEE}"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722313" y="1143001"/>
            <a:ext cx="7772400" cy="2087562"/>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ru-RU" smtClean="0"/>
              <a:t>Образец заголовка</a:t>
            </a:r>
            <a:endParaRPr lang="en-US" dirty="0"/>
          </a:p>
        </p:txBody>
      </p:sp>
      <p:sp>
        <p:nvSpPr>
          <p:cNvPr id="3" name="Text Placeholder 2"/>
          <p:cNvSpPr>
            <a:spLocks noGrp="1"/>
          </p:cNvSpPr>
          <p:nvPr>
            <p:ph type="body" idx="1"/>
          </p:nvPr>
        </p:nvSpPr>
        <p:spPr>
          <a:xfrm>
            <a:off x="722313" y="3390637"/>
            <a:ext cx="7772400" cy="943239"/>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FD4786F8-2B15-442B-951D-C52B680E07E4}" type="datetimeFigureOut">
              <a:rPr lang="ru-RU" smtClean="0"/>
              <a:t>17.06.2022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F0E80A4C-D747-445E-9299-F7AD71AFEAEE}" type="slidenum">
              <a:rPr lang="ru-RU" smtClean="0"/>
              <a:t>‹#›</a:t>
            </a:fld>
            <a:endParaRPr lang="ru-RU"/>
          </a:p>
        </p:txBody>
      </p:sp>
      <p:sp>
        <p:nvSpPr>
          <p:cNvPr id="7" name="Oval 6"/>
          <p:cNvSpPr/>
          <p:nvPr/>
        </p:nvSpPr>
        <p:spPr>
          <a:xfrm>
            <a:off x="4495800" y="3270251"/>
            <a:ext cx="84772" cy="70643"/>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270251"/>
            <a:ext cx="84772" cy="70643"/>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270251"/>
            <a:ext cx="84772" cy="70643"/>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4" name="Content Placeholder 3"/>
          <p:cNvSpPr>
            <a:spLocks noGrp="1"/>
          </p:cNvSpPr>
          <p:nvPr>
            <p:ph sz="half" idx="2"/>
          </p:nvPr>
        </p:nvSpPr>
        <p:spPr>
          <a:xfrm>
            <a:off x="4648200" y="1333501"/>
            <a:ext cx="4038600" cy="3771636"/>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smtClean="0"/>
          </a:p>
        </p:txBody>
      </p:sp>
      <p:sp>
        <p:nvSpPr>
          <p:cNvPr id="5" name="Date Placeholder 4"/>
          <p:cNvSpPr>
            <a:spLocks noGrp="1"/>
          </p:cNvSpPr>
          <p:nvPr>
            <p:ph type="dt" sz="half" idx="10"/>
          </p:nvPr>
        </p:nvSpPr>
        <p:spPr/>
        <p:txBody>
          <a:bodyPr/>
          <a:lstStyle/>
          <a:p>
            <a:fld id="{FD4786F8-2B15-442B-951D-C52B680E07E4}" type="datetimeFigureOut">
              <a:rPr lang="ru-RU" smtClean="0"/>
              <a:t>17.06.2022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F0E80A4C-D747-445E-9299-F7AD71AFEAEE}" type="slidenum">
              <a:rPr lang="ru-RU" smtClean="0"/>
              <a:t>‹#›</a:t>
            </a:fld>
            <a:endParaRPr lang="ru-RU"/>
          </a:p>
        </p:txBody>
      </p:sp>
      <p:sp>
        <p:nvSpPr>
          <p:cNvPr id="9" name="Content Placeholder 8"/>
          <p:cNvSpPr>
            <a:spLocks noGrp="1"/>
          </p:cNvSpPr>
          <p:nvPr>
            <p:ph sz="quarter" idx="13"/>
          </p:nvPr>
        </p:nvSpPr>
        <p:spPr>
          <a:xfrm>
            <a:off x="365760" y="1333500"/>
            <a:ext cx="4041648" cy="37719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457200" y="1333500"/>
            <a:ext cx="4040188" cy="5080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5" name="Text Placeholder 4"/>
          <p:cNvSpPr>
            <a:spLocks noGrp="1"/>
          </p:cNvSpPr>
          <p:nvPr>
            <p:ph type="body" sz="quarter" idx="3"/>
          </p:nvPr>
        </p:nvSpPr>
        <p:spPr>
          <a:xfrm>
            <a:off x="4648202" y="1333500"/>
            <a:ext cx="4041775" cy="5080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7" name="Date Placeholder 6"/>
          <p:cNvSpPr>
            <a:spLocks noGrp="1"/>
          </p:cNvSpPr>
          <p:nvPr>
            <p:ph type="dt" sz="half" idx="10"/>
          </p:nvPr>
        </p:nvSpPr>
        <p:spPr/>
        <p:txBody>
          <a:bodyPr/>
          <a:lstStyle/>
          <a:p>
            <a:fld id="{FD4786F8-2B15-442B-951D-C52B680E07E4}" type="datetimeFigureOut">
              <a:rPr lang="ru-RU" smtClean="0"/>
              <a:t>17.06.2022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F0E80A4C-D747-445E-9299-F7AD71AFEAEE}" type="slidenum">
              <a:rPr lang="ru-RU" smtClean="0"/>
              <a:t>‹#›</a:t>
            </a:fld>
            <a:endParaRPr lang="ru-RU"/>
          </a:p>
        </p:txBody>
      </p:sp>
      <p:sp>
        <p:nvSpPr>
          <p:cNvPr id="11" name="Content Placeholder 10"/>
          <p:cNvSpPr>
            <a:spLocks noGrp="1"/>
          </p:cNvSpPr>
          <p:nvPr>
            <p:ph sz="quarter" idx="13"/>
          </p:nvPr>
        </p:nvSpPr>
        <p:spPr>
          <a:xfrm>
            <a:off x="457200" y="1844040"/>
            <a:ext cx="4041648" cy="3261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3" name="Content Placeholder 12"/>
          <p:cNvSpPr>
            <a:spLocks noGrp="1"/>
          </p:cNvSpPr>
          <p:nvPr>
            <p:ph sz="quarter" idx="14"/>
          </p:nvPr>
        </p:nvSpPr>
        <p:spPr>
          <a:xfrm>
            <a:off x="4672584" y="1844041"/>
            <a:ext cx="4041648" cy="3260989"/>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FD4786F8-2B15-442B-951D-C52B680E07E4}" type="datetimeFigureOut">
              <a:rPr lang="ru-RU" smtClean="0"/>
              <a:t>17.06.2022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F0E80A4C-D747-445E-9299-F7AD71AFEAEE}"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786F8-2B15-442B-951D-C52B680E07E4}" type="datetimeFigureOut">
              <a:rPr lang="ru-RU" smtClean="0"/>
              <a:t>17.06.2022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F0E80A4C-D747-445E-9299-F7AD71AFEAEE}"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5907089" y="222251"/>
            <a:ext cx="3008313" cy="174625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ru-RU" smtClean="0"/>
              <a:t>Образец заголовка</a:t>
            </a:r>
            <a:endParaRPr lang="en-US" dirty="0"/>
          </a:p>
        </p:txBody>
      </p:sp>
      <p:sp>
        <p:nvSpPr>
          <p:cNvPr id="3" name="Content Placeholder 2"/>
          <p:cNvSpPr>
            <a:spLocks noGrp="1"/>
          </p:cNvSpPr>
          <p:nvPr>
            <p:ph idx="1"/>
          </p:nvPr>
        </p:nvSpPr>
        <p:spPr>
          <a:xfrm>
            <a:off x="719139" y="227543"/>
            <a:ext cx="4995863"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5907089" y="2032001"/>
            <a:ext cx="3008313" cy="3073136"/>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FD4786F8-2B15-442B-951D-C52B680E07E4}" type="datetimeFigureOut">
              <a:rPr lang="ru-RU" smtClean="0"/>
              <a:t>17.06.2022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F0E80A4C-D747-445E-9299-F7AD71AFEAEE}"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679576" y="190500"/>
            <a:ext cx="5711824" cy="746126"/>
          </a:xfrm>
        </p:spPr>
        <p:txBody>
          <a:bodyPr anchor="b"/>
          <a:lstStyle>
            <a:lvl1pPr algn="ctr">
              <a:lnSpc>
                <a:spcPct val="100000"/>
              </a:lnSpc>
              <a:defRPr sz="2800" b="0"/>
            </a:lvl1pPr>
          </a:lstStyle>
          <a:p>
            <a:r>
              <a:rPr lang="ru-RU" smtClean="0"/>
              <a:t>Образец заголовка</a:t>
            </a:r>
            <a:endParaRPr lang="en-US" dirty="0"/>
          </a:p>
        </p:txBody>
      </p:sp>
      <p:sp>
        <p:nvSpPr>
          <p:cNvPr id="3" name="Picture Placeholder 2"/>
          <p:cNvSpPr>
            <a:spLocks noGrp="1"/>
          </p:cNvSpPr>
          <p:nvPr>
            <p:ph type="pic" idx="1"/>
          </p:nvPr>
        </p:nvSpPr>
        <p:spPr>
          <a:xfrm>
            <a:off x="1508126" y="952501"/>
            <a:ext cx="6054724" cy="3784203"/>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679576" y="4841876"/>
            <a:ext cx="5711824" cy="4445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FD4786F8-2B15-442B-951D-C52B680E07E4}" type="datetimeFigureOut">
              <a:rPr lang="ru-RU" smtClean="0"/>
              <a:t>17.06.2022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F0E80A4C-D747-445E-9299-F7AD71AFEAEE}"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333500"/>
          </a:xfrm>
          <a:prstGeom prst="rect">
            <a:avLst/>
          </a:prstGeom>
        </p:spPr>
        <p:txBody>
          <a:bodyPr vert="horz" lIns="91440" tIns="45720" rIns="91440" bIns="45720" rtlCol="0" anchor="b">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smtClean="0"/>
          </a:p>
        </p:txBody>
      </p:sp>
      <p:sp>
        <p:nvSpPr>
          <p:cNvPr id="4" name="Date Placeholder 3"/>
          <p:cNvSpPr>
            <a:spLocks noGrp="1"/>
          </p:cNvSpPr>
          <p:nvPr>
            <p:ph type="dt" sz="half" idx="2"/>
          </p:nvPr>
        </p:nvSpPr>
        <p:spPr>
          <a:xfrm>
            <a:off x="6363349" y="5296959"/>
            <a:ext cx="2085975" cy="304271"/>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FD4786F8-2B15-442B-951D-C52B680E07E4}" type="datetimeFigureOut">
              <a:rPr lang="ru-RU" smtClean="0"/>
              <a:t>17.06.2022</a:t>
            </a:fld>
            <a:endParaRPr lang="ru-RU"/>
          </a:p>
        </p:txBody>
      </p:sp>
      <p:sp>
        <p:nvSpPr>
          <p:cNvPr id="5" name="Footer Placeholder 4"/>
          <p:cNvSpPr>
            <a:spLocks noGrp="1"/>
          </p:cNvSpPr>
          <p:nvPr>
            <p:ph type="ftr" sz="quarter" idx="3"/>
          </p:nvPr>
        </p:nvSpPr>
        <p:spPr>
          <a:xfrm>
            <a:off x="659167" y="5296959"/>
            <a:ext cx="2847975" cy="304271"/>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ru-RU"/>
          </a:p>
        </p:txBody>
      </p:sp>
      <p:sp>
        <p:nvSpPr>
          <p:cNvPr id="6" name="Slide Number Placeholder 5"/>
          <p:cNvSpPr>
            <a:spLocks noGrp="1"/>
          </p:cNvSpPr>
          <p:nvPr>
            <p:ph type="sldNum" sz="quarter" idx="4"/>
          </p:nvPr>
        </p:nvSpPr>
        <p:spPr>
          <a:xfrm>
            <a:off x="8543280" y="5296959"/>
            <a:ext cx="561975" cy="304271"/>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F0E80A4C-D747-445E-9299-F7AD71AFEAEE}" type="slidenum">
              <a:rPr lang="ru-RU" smtClean="0"/>
              <a:t>‹#›</a:t>
            </a:fld>
            <a:endParaRPr lang="ru-RU"/>
          </a:p>
        </p:txBody>
      </p:sp>
      <p:sp>
        <p:nvSpPr>
          <p:cNvPr id="7" name="Oval 6"/>
          <p:cNvSpPr/>
          <p:nvPr/>
        </p:nvSpPr>
        <p:spPr>
          <a:xfrm>
            <a:off x="8457760" y="5416154"/>
            <a:ext cx="84772" cy="70643"/>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5416154"/>
            <a:ext cx="84772" cy="70643"/>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 y="583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5"/>
          <p:cNvSpPr>
            <a:spLocks noChangeArrowheads="1"/>
          </p:cNvSpPr>
          <p:nvPr/>
        </p:nvSpPr>
        <p:spPr bwMode="auto">
          <a:xfrm>
            <a:off x="1" y="583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2052" name="Рисунок 1" descr="image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9713" y="381000"/>
            <a:ext cx="354012" cy="3042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17673" y="62937"/>
            <a:ext cx="9144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0850"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450850" algn="ctr" defTabSz="914400" rtl="0" eaLnBrk="1" fontAlgn="base" latinLnBrk="0" hangingPunct="1">
              <a:lnSpc>
                <a:spcPct val="100000"/>
              </a:lnSpc>
              <a:spcBef>
                <a:spcPct val="0"/>
              </a:spcBef>
              <a:spcAft>
                <a:spcPct val="0"/>
              </a:spcAft>
              <a:buClrTx/>
              <a:buSzTx/>
              <a:buFontTx/>
              <a:buNone/>
              <a:tabLst/>
            </a:pPr>
            <a:r>
              <a:rPr kumimoji="0" lang="ru-RU" altLang="ru-RU" sz="4000" b="1" i="0" u="none" strike="noStrike" cap="none" normalizeH="0" baseline="0" dirty="0" smtClean="0">
                <a:ln>
                  <a:noFill/>
                </a:ln>
                <a:solidFill>
                  <a:srgbClr val="000000"/>
                </a:solidFill>
                <a:effectLst/>
                <a:latin typeface="Times New Roman" panose="02020603050405020304" pitchFamily="18" charset="0"/>
                <a:ea typeface="Courier New" pitchFamily="49" charset="0"/>
                <a:cs typeface="Times New Roman" pitchFamily="18" charset="0"/>
              </a:rPr>
              <a:t>О</a:t>
            </a:r>
            <a:r>
              <a:rPr kumimoji="0" lang="ru-RU" altLang="ru-RU" sz="4000" b="1" i="0" u="none" strike="noStrike" cap="none" normalizeH="0" baseline="0" dirty="0" smtClean="0" bmk="">
                <a:ln>
                  <a:noFill/>
                </a:ln>
                <a:solidFill>
                  <a:srgbClr val="000000"/>
                </a:solidFill>
                <a:effectLst/>
                <a:latin typeface="Times New Roman" pitchFamily="18" charset="0"/>
                <a:ea typeface="Courier New" pitchFamily="49" charset="0"/>
                <a:cs typeface="Times New Roman" pitchFamily="18" charset="0"/>
              </a:rPr>
              <a:t>бщее понятие о чрезвычайных ситуациях (ЧС), </a:t>
            </a:r>
            <a:endParaRPr kumimoji="0" lang="ru-RU" altLang="ru-RU" sz="4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450850" algn="ctr" defTabSz="914400" rtl="0" eaLnBrk="0" fontAlgn="base" latinLnBrk="0" hangingPunct="0">
              <a:lnSpc>
                <a:spcPct val="100000"/>
              </a:lnSpc>
              <a:spcBef>
                <a:spcPct val="0"/>
              </a:spcBef>
              <a:spcAft>
                <a:spcPct val="0"/>
              </a:spcAft>
              <a:buClrTx/>
              <a:buSzTx/>
              <a:buFontTx/>
              <a:buNone/>
              <a:tabLst/>
            </a:pPr>
            <a:r>
              <a:rPr kumimoji="0" lang="ru-RU" altLang="ru-RU" sz="4000" b="1" i="0" u="none" strike="noStrike" cap="none" normalizeH="0" baseline="0" dirty="0" smtClean="0" bmk="bookmark0">
                <a:ln>
                  <a:noFill/>
                </a:ln>
                <a:solidFill>
                  <a:srgbClr val="000000"/>
                </a:solidFill>
                <a:effectLst/>
                <a:latin typeface="Times New Roman" pitchFamily="18" charset="0"/>
                <a:ea typeface="Courier New" pitchFamily="49" charset="0"/>
                <a:cs typeface="Times New Roman" pitchFamily="18" charset="0"/>
              </a:rPr>
              <a:t>их виды и особенности.</a:t>
            </a:r>
            <a:endParaRPr kumimoji="0" lang="ru-RU" altLang="ru-RU" sz="4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893" y="2237573"/>
            <a:ext cx="7510214" cy="3477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620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1091082174"/>
              </p:ext>
            </p:extLst>
          </p:nvPr>
        </p:nvGraphicFramePr>
        <p:xfrm>
          <a:off x="323525" y="217207"/>
          <a:ext cx="8496946" cy="5441356"/>
        </p:xfrm>
        <a:graphic>
          <a:graphicData uri="http://schemas.openxmlformats.org/drawingml/2006/table">
            <a:tbl>
              <a:tblPr firstRow="1" firstCol="1" lastRow="1" lastCol="1" bandRow="1" bandCol="1"/>
              <a:tblGrid>
                <a:gridCol w="1951364"/>
                <a:gridCol w="1977557"/>
                <a:gridCol w="1479894"/>
                <a:gridCol w="1608237"/>
                <a:gridCol w="1479894"/>
              </a:tblGrid>
              <a:tr h="1052236">
                <a:tc>
                  <a:txBody>
                    <a:bodyPr/>
                    <a:lstStyle/>
                    <a:p>
                      <a:pPr algn="ct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lgn="ctr">
                        <a:spcAft>
                          <a:spcPts val="600"/>
                        </a:spcAft>
                      </a:pPr>
                      <a:r>
                        <a:rPr lang="ru-RU" sz="1600" dirty="0">
                          <a:effectLst/>
                          <a:latin typeface="Times New Roman"/>
                          <a:ea typeface="Times New Roman"/>
                        </a:rPr>
                        <a:t>Биолого-социальные</a:t>
                      </a:r>
                    </a:p>
                    <a:p>
                      <a:pPr algn="ct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ru-RU" sz="1600">
                          <a:solidFill>
                            <a:srgbClr val="000000"/>
                          </a:solidFill>
                          <a:effectLst/>
                          <a:latin typeface="Times New Roman"/>
                          <a:ea typeface="Courier New"/>
                        </a:rPr>
                        <a:t> </a:t>
                      </a:r>
                      <a:endParaRPr lang="ru-RU" sz="1600">
                        <a:solidFill>
                          <a:srgbClr val="000000"/>
                        </a:solidFill>
                        <a:effectLst/>
                        <a:latin typeface="Courier New"/>
                        <a:ea typeface="Courier New"/>
                      </a:endParaRPr>
                    </a:p>
                    <a:p>
                      <a:pPr algn="ctr">
                        <a:spcAft>
                          <a:spcPts val="0"/>
                        </a:spcAft>
                      </a:pPr>
                      <a:r>
                        <a:rPr lang="ru-RU" sz="1600">
                          <a:solidFill>
                            <a:srgbClr val="000000"/>
                          </a:solidFill>
                          <a:effectLst/>
                          <a:latin typeface="Times New Roman"/>
                          <a:ea typeface="Courier New"/>
                        </a:rPr>
                        <a:t>Военные</a:t>
                      </a:r>
                      <a:endParaRPr lang="ru-RU" sz="160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ru-RU" sz="1600">
                          <a:solidFill>
                            <a:srgbClr val="000000"/>
                          </a:solidFill>
                          <a:effectLst/>
                          <a:latin typeface="Times New Roman"/>
                          <a:ea typeface="Courier New"/>
                        </a:rPr>
                        <a:t> </a:t>
                      </a:r>
                      <a:endParaRPr lang="ru-RU" sz="1600">
                        <a:solidFill>
                          <a:srgbClr val="000000"/>
                        </a:solidFill>
                        <a:effectLst/>
                        <a:latin typeface="Courier New"/>
                        <a:ea typeface="Courier New"/>
                      </a:endParaRPr>
                    </a:p>
                    <a:p>
                      <a:pPr algn="ctr">
                        <a:spcAft>
                          <a:spcPts val="0"/>
                        </a:spcAft>
                      </a:pPr>
                      <a:r>
                        <a:rPr lang="ru-RU" sz="1600">
                          <a:solidFill>
                            <a:srgbClr val="000000"/>
                          </a:solidFill>
                          <a:effectLst/>
                          <a:latin typeface="Times New Roman"/>
                          <a:ea typeface="Courier New"/>
                        </a:rPr>
                        <a:t>Природные</a:t>
                      </a:r>
                      <a:endParaRPr lang="ru-RU" sz="160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200"/>
                        </a:spcBef>
                        <a:spcAft>
                          <a:spcPts val="300"/>
                        </a:spcAft>
                      </a:pPr>
                      <a:endParaRPr lang="ru-RU" sz="1600" b="0" i="0" dirty="0" smtClean="0">
                        <a:effectLst/>
                        <a:latin typeface="Times New Roman"/>
                        <a:ea typeface="Times New Roman"/>
                      </a:endParaRPr>
                    </a:p>
                    <a:p>
                      <a:pPr algn="ctr">
                        <a:spcBef>
                          <a:spcPts val="1200"/>
                        </a:spcBef>
                        <a:spcAft>
                          <a:spcPts val="300"/>
                        </a:spcAft>
                      </a:pPr>
                      <a:r>
                        <a:rPr lang="ru-RU" sz="1600" b="0" i="0" dirty="0" smtClean="0">
                          <a:effectLst/>
                          <a:latin typeface="Times New Roman"/>
                          <a:ea typeface="Times New Roman"/>
                        </a:rPr>
                        <a:t>Техногенные</a:t>
                      </a:r>
                      <a:endParaRPr lang="ru-RU" sz="1600" b="1" i="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ru-RU" sz="1600">
                          <a:solidFill>
                            <a:srgbClr val="000000"/>
                          </a:solidFill>
                          <a:effectLst/>
                          <a:latin typeface="Times New Roman"/>
                          <a:ea typeface="Courier New"/>
                        </a:rPr>
                        <a:t> </a:t>
                      </a:r>
                      <a:endParaRPr lang="ru-RU" sz="1600">
                        <a:solidFill>
                          <a:srgbClr val="000000"/>
                        </a:solidFill>
                        <a:effectLst/>
                        <a:latin typeface="Courier New"/>
                        <a:ea typeface="Courier New"/>
                      </a:endParaRPr>
                    </a:p>
                    <a:p>
                      <a:pPr algn="ctr">
                        <a:spcAft>
                          <a:spcPts val="0"/>
                        </a:spcAft>
                      </a:pPr>
                      <a:r>
                        <a:rPr lang="ru-RU" sz="1600">
                          <a:solidFill>
                            <a:srgbClr val="000000"/>
                          </a:solidFill>
                          <a:effectLst/>
                          <a:latin typeface="Times New Roman"/>
                          <a:ea typeface="Courier New"/>
                        </a:rPr>
                        <a:t>Экологические</a:t>
                      </a:r>
                      <a:endParaRPr lang="ru-RU" sz="160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8358">
                <a:tc>
                  <a:txBody>
                    <a:bodyPr/>
                    <a:lstStyle/>
                    <a:p>
                      <a:pPr hangingPunct="0">
                        <a:spcAft>
                          <a:spcPts val="0"/>
                        </a:spcAft>
                      </a:pPr>
                      <a:r>
                        <a:rPr lang="ru-RU" sz="1600">
                          <a:effectLst/>
                          <a:latin typeface="Times New Roman"/>
                          <a:ea typeface="Times New Roman"/>
                        </a:rPr>
                        <a:t>Терроризм</a:t>
                      </a:r>
                    </a:p>
                    <a:p>
                      <a:pPr hangingPunct="0">
                        <a:spcAft>
                          <a:spcPts val="0"/>
                        </a:spcAft>
                      </a:pPr>
                      <a:r>
                        <a:rPr lang="ru-RU" sz="1600">
                          <a:effectLst/>
                          <a:latin typeface="Times New Roman"/>
                          <a:ea typeface="Times New Roman"/>
                        </a:rPr>
                        <a:t> </a:t>
                      </a:r>
                    </a:p>
                    <a:p>
                      <a:pPr hangingPunct="0">
                        <a:spcAft>
                          <a:spcPts val="0"/>
                        </a:spcAft>
                      </a:pPr>
                      <a:r>
                        <a:rPr lang="ru-RU" sz="1600">
                          <a:effectLst/>
                          <a:latin typeface="Times New Roman"/>
                          <a:ea typeface="Times New Roman"/>
                        </a:rPr>
                        <a:t>Голод</a:t>
                      </a:r>
                    </a:p>
                    <a:p>
                      <a:pPr hangingPunct="0">
                        <a:spcAft>
                          <a:spcPts val="0"/>
                        </a:spcAft>
                      </a:pPr>
                      <a:r>
                        <a:rPr lang="ru-RU" sz="1600">
                          <a:effectLst/>
                          <a:latin typeface="Times New Roman"/>
                          <a:ea typeface="Times New Roman"/>
                        </a:rPr>
                        <a:t> </a:t>
                      </a:r>
                    </a:p>
                    <a:p>
                      <a:pPr hangingPunct="0">
                        <a:spcAft>
                          <a:spcPts val="0"/>
                        </a:spcAft>
                      </a:pPr>
                      <a:r>
                        <a:rPr lang="ru-RU" sz="1600">
                          <a:effectLst/>
                          <a:latin typeface="Times New Roman"/>
                          <a:ea typeface="Times New Roman"/>
                        </a:rPr>
                        <a:t>Инфекционная заболеваемость </a:t>
                      </a:r>
                    </a:p>
                    <a:p>
                      <a:pPr marR="111125">
                        <a:spcAft>
                          <a:spcPts val="0"/>
                        </a:spcAft>
                        <a:tabLst>
                          <a:tab pos="1980565" algn="l"/>
                        </a:tabLst>
                      </a:pPr>
                      <a:r>
                        <a:rPr lang="ru-RU" sz="1600">
                          <a:solidFill>
                            <a:srgbClr val="000000"/>
                          </a:solidFill>
                          <a:effectLst/>
                          <a:latin typeface="Times New Roman"/>
                          <a:ea typeface="Courier New"/>
                        </a:rPr>
                        <a:t>людей                      </a:t>
                      </a:r>
                      <a:endParaRPr lang="ru-RU" sz="1600">
                        <a:solidFill>
                          <a:srgbClr val="000000"/>
                        </a:solidFill>
                        <a:effectLst/>
                        <a:latin typeface="Courier New"/>
                        <a:ea typeface="Courier New"/>
                      </a:endParaRPr>
                    </a:p>
                    <a:p>
                      <a:pPr marR="1011555">
                        <a:spcAft>
                          <a:spcPts val="0"/>
                        </a:spcAft>
                      </a:pPr>
                      <a:r>
                        <a:rPr lang="ru-RU" sz="1600">
                          <a:solidFill>
                            <a:srgbClr val="000000"/>
                          </a:solidFill>
                          <a:effectLst/>
                          <a:latin typeface="Times New Roman"/>
                          <a:ea typeface="Courier New"/>
                        </a:rPr>
                        <a:t> </a:t>
                      </a:r>
                      <a:endParaRPr lang="ru-RU" sz="1600">
                        <a:solidFill>
                          <a:srgbClr val="000000"/>
                        </a:solidFill>
                        <a:effectLst/>
                        <a:latin typeface="Courier New"/>
                        <a:ea typeface="Courier New"/>
                      </a:endParaRPr>
                    </a:p>
                    <a:p>
                      <a:pPr hangingPunct="0">
                        <a:spcAft>
                          <a:spcPts val="0"/>
                        </a:spcAft>
                      </a:pPr>
                      <a:r>
                        <a:rPr lang="ru-RU" sz="1600">
                          <a:effectLst/>
                          <a:latin typeface="Times New Roman"/>
                          <a:ea typeface="Times New Roman"/>
                        </a:rPr>
                        <a:t>Инфекционная заболеваемость сельскохозяйственных животных </a:t>
                      </a:r>
                    </a:p>
                    <a:p>
                      <a:pPr marR="1011555">
                        <a:spcAft>
                          <a:spcPts val="0"/>
                        </a:spcAft>
                      </a:pPr>
                      <a:r>
                        <a:rPr lang="ru-RU" sz="1600">
                          <a:solidFill>
                            <a:srgbClr val="000000"/>
                          </a:solidFill>
                          <a:effectLst/>
                          <a:latin typeface="Times New Roman"/>
                          <a:ea typeface="Courier New"/>
                        </a:rPr>
                        <a:t> </a:t>
                      </a:r>
                      <a:endParaRPr lang="ru-RU" sz="1600">
                        <a:solidFill>
                          <a:srgbClr val="000000"/>
                        </a:solidFill>
                        <a:effectLst/>
                        <a:latin typeface="Courier New"/>
                        <a:ea typeface="Courier New"/>
                      </a:endParaRPr>
                    </a:p>
                    <a:p>
                      <a:pPr marR="21590">
                        <a:spcAft>
                          <a:spcPts val="0"/>
                        </a:spcAft>
                      </a:pPr>
                      <a:r>
                        <a:rPr lang="ru-RU" sz="1600">
                          <a:solidFill>
                            <a:srgbClr val="000000"/>
                          </a:solidFill>
                          <a:effectLst/>
                          <a:latin typeface="Times New Roman"/>
                          <a:ea typeface="Courier New"/>
                        </a:rPr>
                        <a:t>Поражения сельскохозяйственных растений болезнями и вредителями </a:t>
                      </a:r>
                      <a:endParaRPr lang="ru-RU" sz="160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1600" dirty="0">
                          <a:solidFill>
                            <a:srgbClr val="000000"/>
                          </a:solidFill>
                          <a:effectLst/>
                          <a:latin typeface="Times New Roman"/>
                          <a:ea typeface="Courier New"/>
                        </a:rPr>
                        <a:t>Военные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(религиозные,</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межнациональные) конфликты</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Войны</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1200"/>
                        </a:spcBef>
                        <a:spcAft>
                          <a:spcPts val="300"/>
                        </a:spcAft>
                      </a:pPr>
                      <a:r>
                        <a:rPr lang="ru-RU" sz="1600" b="0" kern="1600" dirty="0">
                          <a:effectLst/>
                          <a:latin typeface="Times New Roman"/>
                          <a:ea typeface="Times New Roman"/>
                        </a:rPr>
                        <a:t>Землетрясения</a:t>
                      </a:r>
                      <a:endParaRPr lang="ru-RU" sz="1600" b="1" kern="1600" dirty="0">
                        <a:effectLst/>
                        <a:latin typeface="Times New Roman"/>
                        <a:ea typeface="Times New Roman"/>
                      </a:endParaRPr>
                    </a:p>
                    <a:p>
                      <a:pPr>
                        <a:spcAft>
                          <a:spcPts val="0"/>
                        </a:spcAft>
                      </a:pPr>
                      <a:r>
                        <a:rPr lang="ru-RU" sz="1600" dirty="0">
                          <a:solidFill>
                            <a:srgbClr val="000000"/>
                          </a:solidFill>
                          <a:effectLst/>
                          <a:latin typeface="Courier New"/>
                          <a:ea typeface="Courier New"/>
                        </a:rPr>
                        <a:t> </a:t>
                      </a:r>
                    </a:p>
                    <a:p>
                      <a:pPr>
                        <a:spcAft>
                          <a:spcPts val="0"/>
                        </a:spcAft>
                      </a:pPr>
                      <a:r>
                        <a:rPr lang="ru-RU" sz="1600" dirty="0">
                          <a:solidFill>
                            <a:srgbClr val="000000"/>
                          </a:solidFill>
                          <a:effectLst/>
                          <a:latin typeface="Times New Roman"/>
                          <a:ea typeface="Courier New"/>
                        </a:rPr>
                        <a:t>Цунами</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Наводнения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Ураганы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Засухи</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Оползни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Селевые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Потоки </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1600" dirty="0">
                          <a:solidFill>
                            <a:srgbClr val="000000"/>
                          </a:solidFill>
                          <a:effectLst/>
                          <a:latin typeface="Times New Roman"/>
                          <a:ea typeface="Courier New"/>
                        </a:rPr>
                        <a:t>Радиационные</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Химические</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Биологические аварии</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Пожары и взрывы</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Обрушение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Сооружений</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Крушение (аварии) транспортных средств</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1200"/>
                        </a:spcBef>
                        <a:spcAft>
                          <a:spcPts val="300"/>
                        </a:spcAft>
                      </a:pPr>
                      <a:r>
                        <a:rPr lang="ru-RU" sz="1600" b="0" kern="1600" dirty="0">
                          <a:effectLst/>
                          <a:latin typeface="Times New Roman"/>
                          <a:ea typeface="Times New Roman"/>
                        </a:rPr>
                        <a:t>В атмосфере</a:t>
                      </a:r>
                      <a:endParaRPr lang="ru-RU" sz="1600" b="1" kern="1600" dirty="0">
                        <a:effectLst/>
                        <a:latin typeface="Times New Roman"/>
                        <a:ea typeface="Times New Roman"/>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В биосфере</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В гидросфере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 </a:t>
                      </a:r>
                      <a:endParaRPr lang="ru-RU" sz="1600" dirty="0">
                        <a:solidFill>
                          <a:srgbClr val="000000"/>
                        </a:solidFill>
                        <a:effectLst/>
                        <a:latin typeface="Courier New"/>
                        <a:ea typeface="Courier New"/>
                      </a:endParaRPr>
                    </a:p>
                    <a:p>
                      <a:pPr>
                        <a:spcAft>
                          <a:spcPts val="0"/>
                        </a:spcAft>
                      </a:pPr>
                      <a:r>
                        <a:rPr lang="ru-RU" sz="1600" dirty="0">
                          <a:solidFill>
                            <a:srgbClr val="000000"/>
                          </a:solidFill>
                          <a:effectLst/>
                          <a:latin typeface="Times New Roman"/>
                          <a:ea typeface="Courier New"/>
                        </a:rPr>
                        <a:t>Литосфере</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1"/>
          <p:cNvSpPr>
            <a:spLocks noChangeArrowheads="1"/>
          </p:cNvSpPr>
          <p:nvPr/>
        </p:nvSpPr>
        <p:spPr bwMode="auto">
          <a:xfrm>
            <a:off x="1476376" y="151660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altLang="ru-RU"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826814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49040"/>
            <a:ext cx="8784976" cy="5458546"/>
          </a:xfrm>
          <a:prstGeom prst="rect">
            <a:avLst/>
          </a:prstGeom>
        </p:spPr>
        <p:txBody>
          <a:bodyPr wrap="square">
            <a:spAutoFit/>
          </a:bodyPr>
          <a:lstStyle/>
          <a:p>
            <a:pPr indent="450215" algn="just">
              <a:lnSpc>
                <a:spcPct val="150000"/>
              </a:lnSpc>
              <a:spcAft>
                <a:spcPts val="0"/>
              </a:spcAft>
            </a:pPr>
            <a:r>
              <a:rPr lang="ru-RU" i="1" dirty="0" smtClean="0">
                <a:solidFill>
                  <a:srgbClr val="000000"/>
                </a:solidFill>
                <a:effectLst/>
                <a:latin typeface="Times New Roman"/>
                <a:ea typeface="Courier New"/>
              </a:rPr>
              <a:t>Согласно приложению Постановления Кабинета Министров Республики Узбекистан «О классификации чрезвычайных ситуаций техногенного, природного и экологического характеров» за № 455 от 27 октября 1998 года </a:t>
            </a:r>
            <a:r>
              <a:rPr lang="ru-RU" b="1" i="1" dirty="0" smtClean="0">
                <a:solidFill>
                  <a:srgbClr val="000000"/>
                </a:solidFill>
                <a:effectLst/>
                <a:latin typeface="Times New Roman"/>
                <a:ea typeface="Courier New"/>
              </a:rPr>
              <a:t>по причинам (или источникам) возникновения </a:t>
            </a:r>
            <a:r>
              <a:rPr lang="ru-RU" i="1" dirty="0" smtClean="0">
                <a:solidFill>
                  <a:srgbClr val="000000"/>
                </a:solidFill>
                <a:effectLst/>
                <a:latin typeface="Times New Roman"/>
                <a:ea typeface="Courier New"/>
              </a:rPr>
              <a:t>- ЧС </a:t>
            </a:r>
            <a:r>
              <a:rPr lang="ru-RU" b="1" i="1" dirty="0" smtClean="0">
                <a:solidFill>
                  <a:srgbClr val="000000"/>
                </a:solidFill>
                <a:effectLst/>
                <a:latin typeface="Times New Roman"/>
                <a:ea typeface="Courier New"/>
              </a:rPr>
              <a:t>природного характера</a:t>
            </a:r>
            <a:r>
              <a:rPr lang="ru-RU" i="1" dirty="0" smtClean="0">
                <a:solidFill>
                  <a:srgbClr val="000000"/>
                </a:solidFill>
                <a:effectLst/>
                <a:latin typeface="Times New Roman"/>
                <a:ea typeface="Courier New"/>
              </a:rPr>
              <a:t> </a:t>
            </a:r>
            <a:r>
              <a:rPr lang="ru-RU" b="1" i="1" spc="0" dirty="0" smtClean="0">
                <a:solidFill>
                  <a:srgbClr val="000000"/>
                </a:solidFill>
                <a:effectLst/>
                <a:latin typeface="Times New Roman"/>
                <a:ea typeface="Courier New"/>
                <a:cs typeface="Times New Roman"/>
              </a:rPr>
              <a:t>подразделяются на:</a:t>
            </a:r>
            <a:endParaRPr lang="ru-RU" dirty="0" smtClean="0">
              <a:solidFill>
                <a:srgbClr val="000000"/>
              </a:solidFill>
              <a:effectLst/>
              <a:latin typeface="Courier New"/>
              <a:ea typeface="Courier New"/>
            </a:endParaRPr>
          </a:p>
          <a:p>
            <a:pPr marL="342900" lvl="0" indent="-342900" algn="just">
              <a:lnSpc>
                <a:spcPct val="150000"/>
              </a:lnSpc>
              <a:spcAft>
                <a:spcPts val="0"/>
              </a:spcAft>
              <a:buFont typeface="Symbol"/>
              <a:buChar char=""/>
            </a:pPr>
            <a:r>
              <a:rPr lang="ru-RU" dirty="0" smtClean="0">
                <a:solidFill>
                  <a:srgbClr val="000000"/>
                </a:solidFill>
                <a:effectLst/>
                <a:latin typeface="Times New Roman"/>
                <a:ea typeface="Courier New"/>
              </a:rPr>
              <a:t>геологические опасные </a:t>
            </a:r>
          </a:p>
          <a:p>
            <a:pPr lvl="0" algn="just">
              <a:lnSpc>
                <a:spcPct val="150000"/>
              </a:lnSpc>
              <a:spcAft>
                <a:spcPts val="0"/>
              </a:spcAft>
            </a:pPr>
            <a:r>
              <a:rPr lang="ru-RU" dirty="0" smtClean="0">
                <a:solidFill>
                  <a:srgbClr val="000000"/>
                </a:solidFill>
                <a:effectLst/>
                <a:latin typeface="Times New Roman"/>
                <a:ea typeface="Courier New"/>
              </a:rPr>
              <a:t>явления;</a:t>
            </a:r>
            <a:endParaRPr lang="ru-RU" dirty="0" smtClean="0">
              <a:solidFill>
                <a:srgbClr val="000000"/>
              </a:solidFill>
              <a:effectLst/>
              <a:latin typeface="Courier New"/>
              <a:ea typeface="Courier New"/>
            </a:endParaRPr>
          </a:p>
          <a:p>
            <a:pPr marL="342900" lvl="0" indent="-342900" algn="just">
              <a:lnSpc>
                <a:spcPct val="150000"/>
              </a:lnSpc>
              <a:spcAft>
                <a:spcPts val="0"/>
              </a:spcAft>
              <a:buFont typeface="Symbol"/>
              <a:buChar char=""/>
            </a:pPr>
            <a:r>
              <a:rPr lang="ru-RU" dirty="0" smtClean="0">
                <a:solidFill>
                  <a:srgbClr val="000000"/>
                </a:solidFill>
                <a:effectLst/>
                <a:latin typeface="Times New Roman"/>
                <a:ea typeface="Courier New"/>
              </a:rPr>
              <a:t>метеорологические;</a:t>
            </a:r>
            <a:endParaRPr lang="ru-RU" dirty="0" smtClean="0">
              <a:solidFill>
                <a:srgbClr val="000000"/>
              </a:solidFill>
              <a:effectLst/>
              <a:latin typeface="Courier New"/>
              <a:ea typeface="Courier New"/>
            </a:endParaRPr>
          </a:p>
          <a:p>
            <a:pPr marL="342900" lvl="0" indent="-342900" algn="just">
              <a:lnSpc>
                <a:spcPct val="150000"/>
              </a:lnSpc>
              <a:spcAft>
                <a:spcPts val="0"/>
              </a:spcAft>
              <a:buFont typeface="Symbol"/>
              <a:buChar char=""/>
            </a:pPr>
            <a:r>
              <a:rPr lang="ru-RU" dirty="0" smtClean="0">
                <a:solidFill>
                  <a:srgbClr val="000000"/>
                </a:solidFill>
                <a:effectLst/>
                <a:latin typeface="Times New Roman"/>
                <a:ea typeface="Courier New"/>
              </a:rPr>
              <a:t>гидрометеорологические;</a:t>
            </a:r>
            <a:endParaRPr lang="ru-RU" dirty="0" smtClean="0">
              <a:solidFill>
                <a:srgbClr val="000000"/>
              </a:solidFill>
              <a:effectLst/>
              <a:latin typeface="Courier New"/>
              <a:ea typeface="Courier New"/>
            </a:endParaRPr>
          </a:p>
          <a:p>
            <a:pPr marL="342900" lvl="0" indent="-342900" algn="just">
              <a:lnSpc>
                <a:spcPct val="150000"/>
              </a:lnSpc>
              <a:spcAft>
                <a:spcPts val="0"/>
              </a:spcAft>
              <a:buFont typeface="Symbol"/>
              <a:buChar char=""/>
            </a:pPr>
            <a:r>
              <a:rPr lang="ru-RU" dirty="0" smtClean="0">
                <a:solidFill>
                  <a:srgbClr val="000000"/>
                </a:solidFill>
                <a:effectLst/>
                <a:latin typeface="Times New Roman"/>
                <a:ea typeface="Courier New"/>
              </a:rPr>
              <a:t>природные пожары;</a:t>
            </a:r>
            <a:endParaRPr lang="ru-RU" dirty="0" smtClean="0">
              <a:solidFill>
                <a:srgbClr val="000000"/>
              </a:solidFill>
              <a:effectLst/>
              <a:latin typeface="Courier New"/>
              <a:ea typeface="Courier New"/>
            </a:endParaRPr>
          </a:p>
          <a:p>
            <a:pPr marL="342900" lvl="0" indent="-342900" algn="just">
              <a:lnSpc>
                <a:spcPct val="150000"/>
              </a:lnSpc>
              <a:spcAft>
                <a:spcPts val="0"/>
              </a:spcAft>
              <a:buFont typeface="Symbol"/>
              <a:buChar char=""/>
            </a:pPr>
            <a:r>
              <a:rPr lang="ru-RU" dirty="0" smtClean="0">
                <a:solidFill>
                  <a:srgbClr val="000000"/>
                </a:solidFill>
                <a:effectLst/>
                <a:latin typeface="Times New Roman"/>
                <a:ea typeface="Courier New"/>
              </a:rPr>
              <a:t>космические;</a:t>
            </a:r>
            <a:endParaRPr lang="ru-RU" dirty="0" smtClean="0">
              <a:solidFill>
                <a:srgbClr val="000000"/>
              </a:solidFill>
              <a:effectLst/>
              <a:latin typeface="Courier New"/>
              <a:ea typeface="Courier New"/>
            </a:endParaRPr>
          </a:p>
          <a:p>
            <a:pPr marL="342900" lvl="0" indent="-342900" algn="just">
              <a:lnSpc>
                <a:spcPct val="150000"/>
              </a:lnSpc>
              <a:spcAft>
                <a:spcPts val="0"/>
              </a:spcAft>
              <a:buFont typeface="Symbol"/>
              <a:buChar char=""/>
            </a:pPr>
            <a:r>
              <a:rPr lang="ru-RU" dirty="0" smtClean="0">
                <a:solidFill>
                  <a:srgbClr val="000000"/>
                </a:solidFill>
                <a:effectLst/>
                <a:latin typeface="Times New Roman"/>
                <a:ea typeface="Courier New"/>
              </a:rPr>
              <a:t>эпидемиологические, </a:t>
            </a:r>
          </a:p>
          <a:p>
            <a:pPr lvl="0" algn="just">
              <a:lnSpc>
                <a:spcPct val="150000"/>
              </a:lnSpc>
              <a:spcAft>
                <a:spcPts val="0"/>
              </a:spcAft>
            </a:pPr>
            <a:r>
              <a:rPr lang="ru-RU" dirty="0" smtClean="0">
                <a:solidFill>
                  <a:srgbClr val="000000"/>
                </a:solidFill>
                <a:effectLst/>
                <a:latin typeface="Times New Roman"/>
                <a:ea typeface="Courier New"/>
              </a:rPr>
              <a:t>эпизоотические </a:t>
            </a:r>
            <a:endParaRPr lang="ru-RU" dirty="0" smtClean="0">
              <a:solidFill>
                <a:srgbClr val="000000"/>
              </a:solidFill>
              <a:effectLst/>
              <a:latin typeface="Courier New"/>
              <a:ea typeface="Courier New"/>
            </a:endParaRPr>
          </a:p>
          <a:p>
            <a:pPr marL="342900" lvl="0" indent="-342900" algn="just">
              <a:lnSpc>
                <a:spcPct val="150000"/>
              </a:lnSpc>
              <a:spcAft>
                <a:spcPts val="0"/>
              </a:spcAft>
              <a:buFont typeface="Symbol"/>
              <a:buChar char=""/>
            </a:pPr>
            <a:r>
              <a:rPr lang="ru-RU" dirty="0" smtClean="0">
                <a:solidFill>
                  <a:srgbClr val="000000"/>
                </a:solidFill>
                <a:effectLst/>
                <a:latin typeface="Times New Roman"/>
                <a:ea typeface="Courier New"/>
              </a:rPr>
              <a:t>эпифитотические ситуации.</a:t>
            </a:r>
            <a:endParaRPr lang="ru-RU" dirty="0">
              <a:solidFill>
                <a:srgbClr val="000000"/>
              </a:solidFill>
              <a:effectLst/>
              <a:latin typeface="Courier New"/>
              <a:ea typeface="Courier New"/>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849388"/>
            <a:ext cx="5724128" cy="3865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5387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285750"/>
            <a:ext cx="9144000" cy="5143500"/>
          </a:xfrm>
          <a:prstGeom prst="rect">
            <a:avLst/>
          </a:prstGeom>
        </p:spPr>
      </p:pic>
    </p:spTree>
    <p:extLst>
      <p:ext uri="{BB962C8B-B14F-4D97-AF65-F5344CB8AC3E}">
        <p14:creationId xmlns:p14="http://schemas.microsoft.com/office/powerpoint/2010/main" val="3919626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8663" y="-4514"/>
            <a:ext cx="8784976" cy="5632311"/>
          </a:xfrm>
          <a:prstGeom prst="rect">
            <a:avLst/>
          </a:prstGeom>
        </p:spPr>
        <p:txBody>
          <a:bodyPr wrap="square">
            <a:spAutoFit/>
          </a:bodyPr>
          <a:lstStyle/>
          <a:p>
            <a:pPr indent="719138" algn="ctr">
              <a:spcAft>
                <a:spcPts val="0"/>
              </a:spcAft>
            </a:pPr>
            <a:r>
              <a:rPr lang="ru-RU" i="1" dirty="0" smtClean="0">
                <a:solidFill>
                  <a:srgbClr val="000000"/>
                </a:solidFill>
                <a:effectLst/>
                <a:latin typeface="Times New Roman"/>
                <a:ea typeface="Courier New"/>
              </a:rPr>
              <a:t>К </a:t>
            </a:r>
            <a:r>
              <a:rPr lang="ru-RU" b="1" i="1" dirty="0" smtClean="0">
                <a:solidFill>
                  <a:srgbClr val="000000"/>
                </a:solidFill>
                <a:effectLst/>
                <a:latin typeface="Times New Roman"/>
                <a:ea typeface="Courier New"/>
              </a:rPr>
              <a:t>ЧС геологического характера</a:t>
            </a:r>
            <a:r>
              <a:rPr lang="ru-RU" i="1" dirty="0" smtClean="0">
                <a:solidFill>
                  <a:srgbClr val="000000"/>
                </a:solidFill>
                <a:effectLst/>
                <a:latin typeface="Times New Roman"/>
                <a:ea typeface="Courier New"/>
              </a:rPr>
              <a:t> относятся: </a:t>
            </a:r>
            <a:endParaRPr lang="ru-RU" dirty="0" smtClean="0">
              <a:solidFill>
                <a:srgbClr val="000000"/>
              </a:solidFill>
              <a:effectLst/>
              <a:latin typeface="Courier New"/>
              <a:ea typeface="Courier New"/>
            </a:endParaRPr>
          </a:p>
          <a:p>
            <a:pPr lvl="0" indent="719138" algn="just">
              <a:spcAft>
                <a:spcPts val="0"/>
              </a:spcAft>
              <a:buFont typeface="Symbol"/>
              <a:buChar char=""/>
            </a:pPr>
            <a:r>
              <a:rPr lang="ru-RU" b="1" dirty="0" smtClean="0">
                <a:solidFill>
                  <a:srgbClr val="000000"/>
                </a:solidFill>
                <a:effectLst/>
                <a:latin typeface="Times New Roman"/>
                <a:ea typeface="Courier New"/>
              </a:rPr>
              <a:t>извержение вулканов</a:t>
            </a:r>
            <a:r>
              <a:rPr lang="ru-RU" dirty="0" smtClean="0">
                <a:solidFill>
                  <a:srgbClr val="000000"/>
                </a:solidFill>
                <a:effectLst/>
                <a:latin typeface="Times New Roman"/>
                <a:ea typeface="Courier New"/>
              </a:rPr>
              <a:t>;</a:t>
            </a:r>
            <a:endParaRPr lang="ru-RU" dirty="0" smtClean="0">
              <a:solidFill>
                <a:srgbClr val="000000"/>
              </a:solidFill>
              <a:effectLst/>
              <a:latin typeface="Courier New"/>
              <a:ea typeface="Courier New"/>
            </a:endParaRPr>
          </a:p>
          <a:p>
            <a:pPr lvl="0" indent="719138" algn="just">
              <a:spcAft>
                <a:spcPts val="0"/>
              </a:spcAft>
              <a:buFont typeface="Symbol"/>
              <a:buChar char=""/>
            </a:pPr>
            <a:r>
              <a:rPr lang="ru-RU" b="1" dirty="0" smtClean="0">
                <a:solidFill>
                  <a:srgbClr val="000000"/>
                </a:solidFill>
                <a:effectLst/>
                <a:latin typeface="Times New Roman"/>
                <a:ea typeface="Courier New"/>
              </a:rPr>
              <a:t>наводнения, паводки, сели</a:t>
            </a:r>
            <a:r>
              <a:rPr lang="ru-RU" dirty="0" smtClean="0">
                <a:solidFill>
                  <a:srgbClr val="000000"/>
                </a:solidFill>
                <a:effectLst/>
                <a:latin typeface="Times New Roman"/>
                <a:ea typeface="Courier New"/>
              </a:rPr>
              <a:t>,  повлекшие за собой гибель людей, затопление населенных пунктов, отдельных промышленных и сельскохозяйственных объектов, разрушение инфраструктуры и транспортных коммуникаций, нарушение производства и жизнедеятельности людей и требующие проведения экстренных </a:t>
            </a:r>
            <a:r>
              <a:rPr lang="ru-RU" dirty="0" err="1" smtClean="0">
                <a:solidFill>
                  <a:srgbClr val="000000"/>
                </a:solidFill>
                <a:effectLst/>
                <a:latin typeface="Times New Roman"/>
                <a:ea typeface="Courier New"/>
              </a:rPr>
              <a:t>эвакомероприятий</a:t>
            </a:r>
            <a:r>
              <a:rPr lang="ru-RU" dirty="0" smtClean="0">
                <a:solidFill>
                  <a:srgbClr val="000000"/>
                </a:solidFill>
                <a:effectLst/>
                <a:latin typeface="Times New Roman"/>
                <a:ea typeface="Courier New"/>
              </a:rPr>
              <a:t>;</a:t>
            </a:r>
            <a:endParaRPr lang="ru-RU" dirty="0" smtClean="0">
              <a:solidFill>
                <a:srgbClr val="000000"/>
              </a:solidFill>
              <a:effectLst/>
              <a:latin typeface="Courier New"/>
              <a:ea typeface="Courier New"/>
            </a:endParaRPr>
          </a:p>
          <a:p>
            <a:pPr lvl="0" indent="719138" algn="just">
              <a:spcAft>
                <a:spcPts val="0"/>
              </a:spcAft>
              <a:buFont typeface="Symbol"/>
              <a:buChar char=""/>
            </a:pPr>
            <a:r>
              <a:rPr lang="ru-RU" b="1" dirty="0" smtClean="0">
                <a:solidFill>
                  <a:srgbClr val="000000"/>
                </a:solidFill>
                <a:effectLst/>
                <a:latin typeface="Times New Roman"/>
                <a:ea typeface="Courier New"/>
              </a:rPr>
              <a:t>снежные лавины</a:t>
            </a:r>
            <a:r>
              <a:rPr lang="ru-RU" dirty="0" smtClean="0">
                <a:solidFill>
                  <a:srgbClr val="000000"/>
                </a:solidFill>
                <a:effectLst/>
                <a:latin typeface="Times New Roman"/>
                <a:ea typeface="Courier New"/>
              </a:rPr>
              <a:t>, </a:t>
            </a:r>
            <a:r>
              <a:rPr lang="ru-RU" b="1" dirty="0" smtClean="0">
                <a:solidFill>
                  <a:srgbClr val="000000"/>
                </a:solidFill>
                <a:effectLst/>
                <a:latin typeface="Times New Roman"/>
                <a:ea typeface="Courier New"/>
              </a:rPr>
              <a:t>сильные (штормовые) ветры, ливневые дожди</a:t>
            </a:r>
            <a:r>
              <a:rPr lang="ru-RU" dirty="0" smtClean="0">
                <a:solidFill>
                  <a:srgbClr val="000000"/>
                </a:solidFill>
                <a:effectLst/>
                <a:latin typeface="Times New Roman"/>
                <a:ea typeface="Courier New"/>
              </a:rPr>
              <a:t> и другие опасные </a:t>
            </a:r>
            <a:r>
              <a:rPr lang="ru-RU" dirty="0" err="1" smtClean="0">
                <a:solidFill>
                  <a:srgbClr val="000000"/>
                </a:solidFill>
                <a:effectLst/>
                <a:latin typeface="Times New Roman"/>
                <a:ea typeface="Courier New"/>
              </a:rPr>
              <a:t>гидрометерологические</a:t>
            </a:r>
            <a:r>
              <a:rPr lang="ru-RU" dirty="0" smtClean="0">
                <a:solidFill>
                  <a:srgbClr val="000000"/>
                </a:solidFill>
                <a:effectLst/>
                <a:latin typeface="Times New Roman"/>
                <a:ea typeface="Courier New"/>
              </a:rPr>
              <a:t> явления, которые повлекли или могут повлечь травмы и гибель жителей населенных пунктов, отдыхающих в санаториях, домах отдыха, оздоровительных лагерях, туристов и спортсменов.</a:t>
            </a:r>
            <a:endParaRPr lang="ru-RU" dirty="0" smtClean="0">
              <a:solidFill>
                <a:srgbClr val="000000"/>
              </a:solidFill>
              <a:effectLst/>
              <a:latin typeface="Courier New"/>
              <a:ea typeface="Courier New"/>
            </a:endParaRPr>
          </a:p>
          <a:p>
            <a:pPr lvl="0" indent="719138" algn="just">
              <a:spcAft>
                <a:spcPts val="0"/>
              </a:spcAft>
              <a:buFont typeface="Symbol"/>
              <a:buChar char=""/>
            </a:pPr>
            <a:r>
              <a:rPr lang="ru-RU" b="1" dirty="0" smtClean="0">
                <a:solidFill>
                  <a:srgbClr val="000000"/>
                </a:solidFill>
                <a:effectLst/>
                <a:latin typeface="Times New Roman"/>
                <a:ea typeface="Courier New"/>
              </a:rPr>
              <a:t>осадки земной поверхности</a:t>
            </a:r>
            <a:r>
              <a:rPr lang="ru-RU" dirty="0" smtClean="0">
                <a:solidFill>
                  <a:srgbClr val="000000"/>
                </a:solidFill>
                <a:effectLst/>
                <a:latin typeface="Times New Roman"/>
                <a:ea typeface="Courier New"/>
              </a:rPr>
              <a:t> в результате карстовых явлений, </a:t>
            </a:r>
            <a:endParaRPr lang="ru-RU" dirty="0" smtClean="0">
              <a:solidFill>
                <a:srgbClr val="000000"/>
              </a:solidFill>
              <a:effectLst/>
              <a:latin typeface="Courier New"/>
              <a:ea typeface="Courier New"/>
            </a:endParaRPr>
          </a:p>
          <a:p>
            <a:pPr lvl="0" indent="719138" algn="just">
              <a:spcAft>
                <a:spcPts val="0"/>
              </a:spcAft>
              <a:buFont typeface="Symbol"/>
              <a:buChar char=""/>
            </a:pPr>
            <a:r>
              <a:rPr lang="ru-RU" b="1" dirty="0" smtClean="0">
                <a:solidFill>
                  <a:srgbClr val="000000"/>
                </a:solidFill>
                <a:effectLst/>
                <a:latin typeface="Times New Roman"/>
                <a:ea typeface="Courier New"/>
              </a:rPr>
              <a:t>землетрясения,</a:t>
            </a:r>
            <a:r>
              <a:rPr lang="ru-RU" dirty="0" smtClean="0">
                <a:solidFill>
                  <a:srgbClr val="000000"/>
                </a:solidFill>
                <a:effectLst/>
                <a:latin typeface="Times New Roman"/>
                <a:ea typeface="Courier New"/>
              </a:rPr>
              <a:t> повлекшие за собой человеческие жертвы, разрушения различной степени административно-производственных зданий, технологического оборудования, систем энергоснабжения, транспортных коммуникаций и инфраструктуры, зданий социального назначения и домов жилого сектора, нарушение функционирования производства и жизнедеятельности людей;</a:t>
            </a:r>
            <a:endParaRPr lang="ru-RU" dirty="0" smtClean="0">
              <a:solidFill>
                <a:srgbClr val="000000"/>
              </a:solidFill>
              <a:effectLst/>
              <a:latin typeface="Courier New"/>
              <a:ea typeface="Courier New"/>
            </a:endParaRPr>
          </a:p>
          <a:p>
            <a:pPr lvl="0" indent="719138" algn="just">
              <a:spcAft>
                <a:spcPts val="0"/>
              </a:spcAft>
              <a:buFont typeface="Symbol"/>
              <a:buChar char=""/>
            </a:pPr>
            <a:r>
              <a:rPr lang="ru-RU" b="1" dirty="0" smtClean="0">
                <a:solidFill>
                  <a:srgbClr val="000000"/>
                </a:solidFill>
                <a:effectLst/>
                <a:latin typeface="Times New Roman"/>
                <a:ea typeface="Courier New"/>
              </a:rPr>
              <a:t>оползни, горные обвалы</a:t>
            </a:r>
            <a:r>
              <a:rPr lang="ru-RU" dirty="0" smtClean="0">
                <a:solidFill>
                  <a:srgbClr val="000000"/>
                </a:solidFill>
                <a:effectLst/>
                <a:latin typeface="Times New Roman"/>
                <a:ea typeface="Courier New"/>
              </a:rPr>
              <a:t> и другие опасные геологические явления, повлекшие или которые могут повлечь гибель людей и требующие временного отселения из опасной зоны или переселения людей на постоянное местожительство в безопасные районы.</a:t>
            </a:r>
            <a:endParaRPr lang="ru-RU" dirty="0">
              <a:solidFill>
                <a:srgbClr val="000000"/>
              </a:solidFill>
              <a:effectLst/>
              <a:latin typeface="Courier New"/>
              <a:ea typeface="Courier New"/>
            </a:endParaRPr>
          </a:p>
        </p:txBody>
      </p:sp>
    </p:spTree>
    <p:extLst>
      <p:ext uri="{BB962C8B-B14F-4D97-AF65-F5344CB8AC3E}">
        <p14:creationId xmlns:p14="http://schemas.microsoft.com/office/powerpoint/2010/main" val="99718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7207"/>
            <a:ext cx="8640960" cy="5257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9379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Таблица 2"/>
          <p:cNvGraphicFramePr>
            <a:graphicFrameLocks noGrp="1"/>
          </p:cNvGraphicFramePr>
          <p:nvPr>
            <p:extLst>
              <p:ext uri="{D42A27DB-BD31-4B8C-83A1-F6EECF244321}">
                <p14:modId xmlns:p14="http://schemas.microsoft.com/office/powerpoint/2010/main" val="1525305120"/>
              </p:ext>
            </p:extLst>
          </p:nvPr>
        </p:nvGraphicFramePr>
        <p:xfrm>
          <a:off x="316632" y="1477347"/>
          <a:ext cx="8208912" cy="975360"/>
        </p:xfrm>
        <a:graphic>
          <a:graphicData uri="http://schemas.openxmlformats.org/drawingml/2006/table">
            <a:tbl>
              <a:tblPr firstRow="1" firstCol="1" bandRow="1"/>
              <a:tblGrid>
                <a:gridCol w="1903740"/>
                <a:gridCol w="1036915"/>
                <a:gridCol w="1036915"/>
                <a:gridCol w="1036915"/>
                <a:gridCol w="1288867"/>
                <a:gridCol w="792240"/>
                <a:gridCol w="1113320"/>
              </a:tblGrid>
              <a:tr h="457200">
                <a:tc>
                  <a:txBody>
                    <a:bodyPr/>
                    <a:lstStyle/>
                    <a:p>
                      <a:pPr marL="9525" indent="0" algn="just">
                        <a:lnSpc>
                          <a:spcPct val="100000"/>
                        </a:lnSpc>
                        <a:spcAft>
                          <a:spcPts val="0"/>
                        </a:spcAft>
                      </a:pPr>
                      <a:r>
                        <a:rPr lang="ru-RU" sz="1600" dirty="0">
                          <a:solidFill>
                            <a:srgbClr val="000000"/>
                          </a:solidFill>
                          <a:effectLst/>
                          <a:latin typeface="Times New Roman"/>
                          <a:ea typeface="Courier New"/>
                        </a:rPr>
                        <a:t>Класс разрушений F</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ru-RU" sz="1600" dirty="0">
                          <a:solidFill>
                            <a:srgbClr val="000000"/>
                          </a:solidFill>
                          <a:effectLst/>
                          <a:latin typeface="Times New Roman"/>
                          <a:ea typeface="Courier New"/>
                        </a:rPr>
                        <a:t>0</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ru-RU" sz="1600" dirty="0">
                          <a:solidFill>
                            <a:srgbClr val="000000"/>
                          </a:solidFill>
                          <a:effectLst/>
                          <a:latin typeface="Times New Roman"/>
                          <a:ea typeface="Courier New"/>
                        </a:rPr>
                        <a:t>1</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ru-RU" sz="1600" dirty="0">
                          <a:solidFill>
                            <a:srgbClr val="000000"/>
                          </a:solidFill>
                          <a:effectLst/>
                          <a:latin typeface="Times New Roman"/>
                          <a:ea typeface="Courier New"/>
                        </a:rPr>
                        <a:t>2</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ru-RU" sz="1600" dirty="0">
                          <a:solidFill>
                            <a:srgbClr val="000000"/>
                          </a:solidFill>
                          <a:effectLst/>
                          <a:latin typeface="Times New Roman"/>
                          <a:ea typeface="Courier New"/>
                        </a:rPr>
                        <a:t>3</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indent="0" algn="l">
                        <a:lnSpc>
                          <a:spcPct val="150000"/>
                        </a:lnSpc>
                        <a:spcAft>
                          <a:spcPts val="0"/>
                        </a:spcAft>
                      </a:pPr>
                      <a:r>
                        <a:rPr lang="ru-RU" sz="1600" dirty="0" smtClean="0">
                          <a:solidFill>
                            <a:srgbClr val="000000"/>
                          </a:solidFill>
                          <a:effectLst/>
                          <a:latin typeface="Times New Roman"/>
                          <a:ea typeface="Courier New"/>
                        </a:rPr>
                        <a:t>    4</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150" indent="0" algn="l">
                        <a:lnSpc>
                          <a:spcPct val="150000"/>
                        </a:lnSpc>
                        <a:spcAft>
                          <a:spcPts val="0"/>
                        </a:spcAft>
                      </a:pPr>
                      <a:r>
                        <a:rPr lang="ru-RU" sz="1600" dirty="0">
                          <a:solidFill>
                            <a:srgbClr val="000000"/>
                          </a:solidFill>
                          <a:effectLst/>
                          <a:latin typeface="Times New Roman"/>
                          <a:ea typeface="Courier New"/>
                        </a:rPr>
                        <a:t>5</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4133">
                <a:tc>
                  <a:txBody>
                    <a:bodyPr/>
                    <a:lstStyle/>
                    <a:p>
                      <a:pPr marL="9525" indent="0" algn="just">
                        <a:lnSpc>
                          <a:spcPct val="100000"/>
                        </a:lnSpc>
                        <a:spcAft>
                          <a:spcPts val="0"/>
                        </a:spcAft>
                      </a:pPr>
                      <a:r>
                        <a:rPr lang="ru-RU" sz="1600" dirty="0">
                          <a:solidFill>
                            <a:srgbClr val="000000"/>
                          </a:solidFill>
                          <a:effectLst/>
                          <a:latin typeface="Times New Roman"/>
                          <a:ea typeface="Courier New"/>
                        </a:rPr>
                        <a:t>Скорость ветра V, м/с	</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ru-RU" sz="1600" dirty="0">
                          <a:solidFill>
                            <a:srgbClr val="000000"/>
                          </a:solidFill>
                          <a:effectLst/>
                          <a:latin typeface="Times New Roman"/>
                          <a:ea typeface="Courier New"/>
                        </a:rPr>
                        <a:t>18</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ru-RU" sz="1600" dirty="0">
                          <a:solidFill>
                            <a:srgbClr val="000000"/>
                          </a:solidFill>
                          <a:effectLst/>
                          <a:latin typeface="Times New Roman"/>
                          <a:ea typeface="Courier New"/>
                        </a:rPr>
                        <a:t>33</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ru-RU" sz="1600" dirty="0">
                          <a:solidFill>
                            <a:srgbClr val="000000"/>
                          </a:solidFill>
                          <a:effectLst/>
                          <a:latin typeface="Times New Roman"/>
                          <a:ea typeface="Courier New"/>
                        </a:rPr>
                        <a:t>50</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ru-RU" sz="1600" dirty="0">
                          <a:solidFill>
                            <a:srgbClr val="000000"/>
                          </a:solidFill>
                          <a:effectLst/>
                          <a:latin typeface="Times New Roman"/>
                          <a:ea typeface="Courier New"/>
                        </a:rPr>
                        <a:t>70</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indent="0" algn="l">
                        <a:lnSpc>
                          <a:spcPct val="150000"/>
                        </a:lnSpc>
                        <a:spcAft>
                          <a:spcPts val="0"/>
                        </a:spcAft>
                      </a:pPr>
                      <a:r>
                        <a:rPr lang="ru-RU" sz="1600" dirty="0" smtClean="0">
                          <a:solidFill>
                            <a:srgbClr val="000000"/>
                          </a:solidFill>
                          <a:effectLst/>
                          <a:latin typeface="Times New Roman"/>
                          <a:ea typeface="Courier New"/>
                        </a:rPr>
                        <a:t>   93</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150" indent="0" algn="l">
                        <a:lnSpc>
                          <a:spcPct val="150000"/>
                        </a:lnSpc>
                        <a:spcAft>
                          <a:spcPts val="0"/>
                        </a:spcAft>
                        <a:tabLst>
                          <a:tab pos="96838" algn="l"/>
                        </a:tabLst>
                      </a:pPr>
                      <a:r>
                        <a:rPr lang="ru-RU" sz="1600" dirty="0">
                          <a:solidFill>
                            <a:srgbClr val="000000"/>
                          </a:solidFill>
                          <a:effectLst/>
                          <a:latin typeface="Times New Roman"/>
                          <a:ea typeface="Courier New"/>
                        </a:rPr>
                        <a:t>117</a:t>
                      </a:r>
                      <a:endParaRPr lang="ru-RU" sz="1600" dirty="0">
                        <a:solidFill>
                          <a:srgbClr val="000000"/>
                        </a:solidFill>
                        <a:effectLst/>
                        <a:latin typeface="Courier New"/>
                        <a:ea typeface="Courier New"/>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2289"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b="7216"/>
          <a:stretch/>
        </p:blipFill>
        <p:spPr bwMode="auto">
          <a:xfrm>
            <a:off x="155511" y="112195"/>
            <a:ext cx="8808979" cy="5445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5660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33390"/>
            <a:ext cx="8856984" cy="2031325"/>
          </a:xfrm>
          <a:prstGeom prst="rect">
            <a:avLst/>
          </a:prstGeom>
        </p:spPr>
        <p:txBody>
          <a:bodyPr wrap="square">
            <a:spAutoFit/>
          </a:bodyPr>
          <a:lstStyle/>
          <a:p>
            <a:pPr marL="457200" indent="450215" algn="ctr">
              <a:spcAft>
                <a:spcPts val="0"/>
              </a:spcAft>
            </a:pPr>
            <a:r>
              <a:rPr lang="ru-RU" b="1" i="1" dirty="0" smtClean="0">
                <a:solidFill>
                  <a:srgbClr val="000000"/>
                </a:solidFill>
                <a:effectLst/>
                <a:latin typeface="Times New Roman"/>
                <a:ea typeface="Courier New"/>
              </a:rPr>
              <a:t>ЧС гидрологического характера</a:t>
            </a:r>
            <a:r>
              <a:rPr lang="ru-RU" dirty="0" smtClean="0">
                <a:solidFill>
                  <a:srgbClr val="000000"/>
                </a:solidFill>
                <a:effectLst/>
                <a:latin typeface="Times New Roman"/>
                <a:ea typeface="Courier New"/>
              </a:rPr>
              <a:t> </a:t>
            </a:r>
          </a:p>
          <a:p>
            <a:pPr marL="457200" indent="450215" algn="just">
              <a:spcAft>
                <a:spcPts val="0"/>
              </a:spcAft>
            </a:pPr>
            <a:r>
              <a:rPr lang="ru-RU" dirty="0" smtClean="0">
                <a:solidFill>
                  <a:srgbClr val="000000"/>
                </a:solidFill>
                <a:effectLst/>
                <a:latin typeface="Times New Roman"/>
                <a:ea typeface="Courier New"/>
              </a:rPr>
              <a:t>подразделяются на бедствия, вызываемые: </a:t>
            </a:r>
            <a:endParaRPr lang="ru-RU" dirty="0" smtClean="0">
              <a:solidFill>
                <a:srgbClr val="000000"/>
              </a:solidFill>
              <a:effectLst/>
              <a:latin typeface="Courier New"/>
              <a:ea typeface="Courier New"/>
            </a:endParaRPr>
          </a:p>
          <a:p>
            <a:pPr marL="88900" lvl="0" indent="630238" algn="just">
              <a:spcAft>
                <a:spcPts val="0"/>
              </a:spcAft>
              <a:buFont typeface="Symbol"/>
              <a:buChar char=""/>
            </a:pPr>
            <a:r>
              <a:rPr lang="ru-RU" b="1" dirty="0" smtClean="0">
                <a:solidFill>
                  <a:srgbClr val="000000"/>
                </a:solidFill>
                <a:effectLst/>
                <a:latin typeface="Times New Roman"/>
                <a:ea typeface="Courier New"/>
              </a:rPr>
              <a:t>высоким уровнем воды – наводнения</a:t>
            </a:r>
            <a:r>
              <a:rPr lang="ru-RU" dirty="0" smtClean="0">
                <a:solidFill>
                  <a:srgbClr val="000000"/>
                </a:solidFill>
                <a:effectLst/>
                <a:latin typeface="Times New Roman"/>
                <a:ea typeface="Courier New"/>
              </a:rPr>
              <a:t>, при которых происходит затопление пониженных частей городов и населенных пунктов, посевов сельскохозяйственных культур, повреждением промышленных и транспортных объектов; </a:t>
            </a:r>
            <a:endParaRPr lang="ru-RU" dirty="0" smtClean="0">
              <a:solidFill>
                <a:srgbClr val="000000"/>
              </a:solidFill>
              <a:effectLst/>
              <a:latin typeface="Courier New"/>
              <a:ea typeface="Courier New"/>
            </a:endParaRPr>
          </a:p>
          <a:p>
            <a:pPr marL="88900" lvl="0" indent="630238" algn="just">
              <a:spcAft>
                <a:spcPts val="0"/>
              </a:spcAft>
              <a:buFont typeface="Symbol"/>
              <a:buChar char=""/>
            </a:pPr>
            <a:r>
              <a:rPr lang="ru-RU" b="1" dirty="0" smtClean="0">
                <a:solidFill>
                  <a:srgbClr val="000000"/>
                </a:solidFill>
                <a:effectLst/>
                <a:latin typeface="Times New Roman"/>
                <a:ea typeface="Courier New"/>
              </a:rPr>
              <a:t>низким уровнем воды</a:t>
            </a:r>
            <a:r>
              <a:rPr lang="ru-RU" dirty="0" smtClean="0">
                <a:solidFill>
                  <a:srgbClr val="000000"/>
                </a:solidFill>
                <a:effectLst/>
                <a:latin typeface="Times New Roman"/>
                <a:ea typeface="Courier New"/>
              </a:rPr>
              <a:t>, когда нарушается судоходство, водоснабжение городов, оросительных систем; </a:t>
            </a:r>
            <a:endParaRPr lang="ru-RU" dirty="0">
              <a:solidFill>
                <a:srgbClr val="000000"/>
              </a:solidFill>
              <a:effectLst/>
              <a:latin typeface="Courier New"/>
              <a:ea typeface="Courier New"/>
            </a:endParaRP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176"/>
          <a:stretch/>
        </p:blipFill>
        <p:spPr bwMode="auto">
          <a:xfrm>
            <a:off x="179512" y="2064715"/>
            <a:ext cx="8856984" cy="3650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7511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157200"/>
            <a:ext cx="8784976" cy="1338828"/>
          </a:xfrm>
          <a:prstGeom prst="rect">
            <a:avLst/>
          </a:prstGeom>
        </p:spPr>
        <p:txBody>
          <a:bodyPr wrap="square">
            <a:spAutoFit/>
          </a:bodyPr>
          <a:lstStyle/>
          <a:p>
            <a:pPr marL="9525" indent="612775" algn="ctr">
              <a:lnSpc>
                <a:spcPct val="150000"/>
              </a:lnSpc>
              <a:spcAft>
                <a:spcPts val="0"/>
              </a:spcAft>
            </a:pPr>
            <a:r>
              <a:rPr lang="ru-RU" b="1" i="1" dirty="0" smtClean="0">
                <a:solidFill>
                  <a:srgbClr val="000000"/>
                </a:solidFill>
                <a:effectLst/>
                <a:latin typeface="Times New Roman"/>
                <a:ea typeface="Courier New"/>
              </a:rPr>
              <a:t>В понятие природные пожары</a:t>
            </a:r>
            <a:r>
              <a:rPr lang="ru-RU" dirty="0" smtClean="0">
                <a:solidFill>
                  <a:srgbClr val="000000"/>
                </a:solidFill>
                <a:effectLst/>
                <a:latin typeface="Times New Roman"/>
                <a:ea typeface="Courier New"/>
              </a:rPr>
              <a:t> </a:t>
            </a:r>
          </a:p>
          <a:p>
            <a:pPr marL="9525" indent="612775" algn="just">
              <a:lnSpc>
                <a:spcPct val="150000"/>
              </a:lnSpc>
              <a:spcAft>
                <a:spcPts val="0"/>
              </a:spcAft>
            </a:pPr>
            <a:r>
              <a:rPr lang="ru-RU" dirty="0" smtClean="0">
                <a:solidFill>
                  <a:srgbClr val="000000"/>
                </a:solidFill>
                <a:effectLst/>
                <a:latin typeface="Times New Roman"/>
                <a:ea typeface="Courier New"/>
              </a:rPr>
              <a:t>входят лесные пожары, пожары степных и хлебных массивов, торфяные и подземные пожары горючих ископаемых.</a:t>
            </a:r>
            <a:endParaRPr lang="ru-RU" sz="1600" dirty="0">
              <a:solidFill>
                <a:srgbClr val="000000"/>
              </a:solidFill>
              <a:effectLst/>
              <a:latin typeface="Courier New"/>
              <a:ea typeface="Courier New"/>
            </a:endParaRPr>
          </a:p>
        </p:txBody>
      </p:sp>
      <p:pic>
        <p:nvPicPr>
          <p:cNvPr id="1433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963" t="20259" b="7951"/>
          <a:stretch/>
        </p:blipFill>
        <p:spPr bwMode="auto">
          <a:xfrm>
            <a:off x="0" y="1496028"/>
            <a:ext cx="9144000" cy="421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5323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1196"/>
            <a:ext cx="8784976"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856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3310" y="157200"/>
            <a:ext cx="8784976" cy="2554545"/>
          </a:xfrm>
          <a:prstGeom prst="rect">
            <a:avLst/>
          </a:prstGeom>
        </p:spPr>
        <p:txBody>
          <a:bodyPr wrap="square">
            <a:spAutoFit/>
          </a:bodyPr>
          <a:lstStyle/>
          <a:p>
            <a:pPr indent="622300" algn="ctr">
              <a:spcAft>
                <a:spcPts val="0"/>
              </a:spcAft>
            </a:pPr>
            <a:r>
              <a:rPr lang="ru-RU" sz="1600" b="1" i="1" dirty="0" smtClean="0">
                <a:solidFill>
                  <a:srgbClr val="000000"/>
                </a:solidFill>
                <a:effectLst/>
                <a:latin typeface="Times New Roman"/>
                <a:ea typeface="Courier New"/>
              </a:rPr>
              <a:t>Космические ЧС</a:t>
            </a:r>
            <a:r>
              <a:rPr lang="ru-RU" sz="1600" dirty="0" smtClean="0">
                <a:solidFill>
                  <a:srgbClr val="000000"/>
                </a:solidFill>
                <a:effectLst/>
                <a:latin typeface="Times New Roman"/>
                <a:ea typeface="Courier New"/>
              </a:rPr>
              <a:t> </a:t>
            </a:r>
          </a:p>
          <a:p>
            <a:pPr indent="622300" algn="just">
              <a:spcAft>
                <a:spcPts val="0"/>
              </a:spcAft>
            </a:pPr>
            <a:r>
              <a:rPr lang="ru-RU" sz="1600" dirty="0" smtClean="0">
                <a:solidFill>
                  <a:srgbClr val="000000"/>
                </a:solidFill>
                <a:effectLst/>
                <a:latin typeface="Times New Roman"/>
                <a:ea typeface="Courier New"/>
              </a:rPr>
              <a:t>— это опасности, угрожающие человеку из космоса. Прежде всего, это опасные космические объекты (ОКО) и космические излучения. В настоящее время известно около 300 космических тел, которые могут пересекать орбиту Земли. </a:t>
            </a:r>
          </a:p>
          <a:p>
            <a:pPr indent="622300" algn="just">
              <a:spcAft>
                <a:spcPts val="0"/>
              </a:spcAft>
            </a:pPr>
            <a:r>
              <a:rPr lang="ru-RU" sz="1600" dirty="0" smtClean="0">
                <a:solidFill>
                  <a:srgbClr val="000000"/>
                </a:solidFill>
                <a:effectLst/>
                <a:latin typeface="Times New Roman"/>
                <a:ea typeface="Courier New"/>
              </a:rPr>
              <a:t>Всего, по прогнозам астрономов, в Космосе существует примерно 300 тыс. астероидов и комет.</a:t>
            </a:r>
            <a:endParaRPr lang="ru-RU" sz="1600" dirty="0">
              <a:solidFill>
                <a:srgbClr val="000000"/>
              </a:solidFill>
              <a:latin typeface="Times New Roman"/>
              <a:ea typeface="Courier New"/>
            </a:endParaRPr>
          </a:p>
          <a:p>
            <a:pPr indent="622300" algn="just">
              <a:spcAft>
                <a:spcPts val="0"/>
              </a:spcAft>
            </a:pPr>
            <a:r>
              <a:rPr lang="ru-RU" sz="1600" dirty="0" smtClean="0">
                <a:solidFill>
                  <a:srgbClr val="000000"/>
                </a:solidFill>
                <a:effectLst/>
                <a:latin typeface="Times New Roman"/>
                <a:ea typeface="Courier New"/>
              </a:rPr>
              <a:t>Встреча нашей планеты с небесными телами представляет серьезную угрозу для всей биосферы. Расчеты показывают, что удар астероида диаметром около 1 км сопровождается выделением энергии, в десятки раз превосходящей весь ядерный потенциал, имеющийся на Земле.</a:t>
            </a:r>
            <a:endParaRPr lang="ru-RU" sz="1600" dirty="0" smtClean="0">
              <a:solidFill>
                <a:srgbClr val="000000"/>
              </a:solidFill>
              <a:effectLst/>
              <a:latin typeface="Courier New"/>
              <a:ea typeface="Courier New"/>
            </a:endParaRPr>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873"/>
          <a:stretch/>
        </p:blipFill>
        <p:spPr bwMode="auto">
          <a:xfrm>
            <a:off x="0" y="2711745"/>
            <a:ext cx="9144000" cy="300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2521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3" y="12101"/>
            <a:ext cx="8730641" cy="2308324"/>
          </a:xfrm>
          <a:prstGeom prst="rect">
            <a:avLst/>
          </a:prstGeom>
        </p:spPr>
        <p:txBody>
          <a:bodyPr wrap="square">
            <a:spAutoFit/>
          </a:bodyPr>
          <a:lstStyle/>
          <a:p>
            <a:pPr marR="38100" indent="620713" algn="just">
              <a:spcAft>
                <a:spcPts val="0"/>
              </a:spcAft>
            </a:pPr>
            <a:r>
              <a:rPr lang="ru-RU" sz="2400" b="1" dirty="0" smtClean="0">
                <a:solidFill>
                  <a:srgbClr val="000000"/>
                </a:solidFill>
                <a:effectLst/>
                <a:latin typeface="Times New Roman"/>
                <a:ea typeface="Times New Roman"/>
              </a:rPr>
              <a:t>План занятия:</a:t>
            </a:r>
            <a:endParaRPr lang="ru-RU" sz="2400" b="1" dirty="0" smtClean="0">
              <a:effectLst/>
              <a:latin typeface="Times New Roman"/>
              <a:ea typeface="Times New Roman"/>
            </a:endParaRPr>
          </a:p>
          <a:p>
            <a:pPr lvl="0" indent="620713" algn="just">
              <a:spcAft>
                <a:spcPts val="0"/>
              </a:spcAft>
              <a:buClr>
                <a:srgbClr val="000000"/>
              </a:buClr>
              <a:buSzPts val="1600"/>
              <a:buFont typeface="+mj-lt"/>
              <a:buAutoNum type="arabicPeriod"/>
              <a:tabLst>
                <a:tab pos="-90170" algn="l"/>
              </a:tabLst>
            </a:pPr>
            <a:r>
              <a:rPr lang="ru-RU" sz="2400" u="none" strike="noStrike" spc="0" dirty="0" smtClean="0">
                <a:solidFill>
                  <a:srgbClr val="000000"/>
                </a:solidFill>
                <a:effectLst/>
                <a:latin typeface="Times New Roman"/>
                <a:ea typeface="Times New Roman"/>
                <a:cs typeface="Times New Roman"/>
              </a:rPr>
              <a:t>Общее понятие о чрезвычайной ситуации (ЧС). Классификация ЧС.</a:t>
            </a:r>
          </a:p>
          <a:p>
            <a:pPr lvl="0" indent="620713" algn="just">
              <a:spcAft>
                <a:spcPts val="0"/>
              </a:spcAft>
              <a:buClr>
                <a:srgbClr val="000000"/>
              </a:buClr>
              <a:buSzPts val="1600"/>
              <a:buFont typeface="+mj-lt"/>
              <a:buAutoNum type="arabicPeriod"/>
              <a:tabLst>
                <a:tab pos="-90170" algn="l"/>
              </a:tabLst>
            </a:pPr>
            <a:r>
              <a:rPr lang="ru-RU" sz="2400" u="none" strike="noStrike" spc="0" dirty="0" smtClean="0">
                <a:solidFill>
                  <a:srgbClr val="000000"/>
                </a:solidFill>
                <a:effectLst/>
                <a:latin typeface="Times New Roman"/>
                <a:ea typeface="Times New Roman"/>
                <a:cs typeface="Times New Roman"/>
              </a:rPr>
              <a:t>Понятие чрезвычайной ситуации, классификации ЧС.</a:t>
            </a:r>
          </a:p>
          <a:p>
            <a:pPr lvl="0" indent="620713" algn="just">
              <a:spcAft>
                <a:spcPts val="0"/>
              </a:spcAft>
              <a:buClr>
                <a:srgbClr val="000000"/>
              </a:buClr>
              <a:buSzPts val="1600"/>
              <a:buFont typeface="+mj-lt"/>
              <a:buAutoNum type="arabicPeriod"/>
              <a:tabLst>
                <a:tab pos="-90170" algn="l"/>
              </a:tabLst>
            </a:pPr>
            <a:r>
              <a:rPr lang="ru-RU" sz="2400" u="none" strike="noStrike" spc="0" dirty="0" smtClean="0">
                <a:solidFill>
                  <a:srgbClr val="000000"/>
                </a:solidFill>
                <a:effectLst/>
                <a:latin typeface="Times New Roman"/>
                <a:ea typeface="Times New Roman"/>
                <a:cs typeface="Times New Roman"/>
              </a:rPr>
              <a:t>Характеристика чрезвычайных ситуаций.</a:t>
            </a:r>
          </a:p>
          <a:p>
            <a:pPr lvl="0" indent="620713" algn="just">
              <a:spcAft>
                <a:spcPts val="0"/>
              </a:spcAft>
              <a:buClr>
                <a:srgbClr val="000000"/>
              </a:buClr>
              <a:buSzPts val="1600"/>
              <a:buFont typeface="+mj-lt"/>
              <a:buAutoNum type="arabicPeriod"/>
              <a:tabLst>
                <a:tab pos="-90170" algn="l"/>
              </a:tabLst>
            </a:pPr>
            <a:r>
              <a:rPr lang="ru-RU" sz="2400" u="none" strike="noStrike" spc="0" dirty="0" smtClean="0">
                <a:solidFill>
                  <a:srgbClr val="000000"/>
                </a:solidFill>
                <a:effectLst/>
                <a:latin typeface="Times New Roman"/>
                <a:ea typeface="Times New Roman"/>
                <a:cs typeface="Times New Roman"/>
              </a:rPr>
              <a:t>Предупреждение и ликвидация чрезвычайных ситуаций.</a:t>
            </a:r>
            <a:endParaRPr lang="ru-RU" sz="2400" u="none" strike="noStrike" spc="0" dirty="0">
              <a:solidFill>
                <a:srgbClr val="000000"/>
              </a:solidFill>
              <a:effectLst/>
              <a:latin typeface="Times New Roman"/>
              <a:ea typeface="Times New Roman"/>
              <a:cs typeface="Times New Roman"/>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848"/>
          <a:stretch/>
        </p:blipFill>
        <p:spPr bwMode="auto">
          <a:xfrm>
            <a:off x="1295561" y="2576905"/>
            <a:ext cx="6660232" cy="3138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2107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34" y="277213"/>
            <a:ext cx="8412427" cy="5257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3289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9511" y="82689"/>
            <a:ext cx="8754085" cy="5632311"/>
          </a:xfrm>
          <a:prstGeom prst="rect">
            <a:avLst/>
          </a:prstGeom>
        </p:spPr>
        <p:txBody>
          <a:bodyPr wrap="square">
            <a:spAutoFit/>
          </a:bodyPr>
          <a:lstStyle/>
          <a:p>
            <a:pPr marL="4763" indent="-4763" algn="ctr">
              <a:spcAft>
                <a:spcPts val="0"/>
              </a:spcAft>
            </a:pPr>
            <a:r>
              <a:rPr lang="ru-RU" b="1" i="1" dirty="0" smtClean="0">
                <a:solidFill>
                  <a:srgbClr val="000000"/>
                </a:solidFill>
                <a:latin typeface="Times New Roman"/>
                <a:ea typeface="Courier New"/>
              </a:rPr>
              <a:t>ЧС</a:t>
            </a:r>
            <a:r>
              <a:rPr lang="ru-RU" b="1" i="1" dirty="0" smtClean="0">
                <a:solidFill>
                  <a:srgbClr val="000000"/>
                </a:solidFill>
                <a:effectLst/>
                <a:latin typeface="Times New Roman"/>
                <a:ea typeface="Courier New"/>
              </a:rPr>
              <a:t> эпидемиологические, эпизоотические и эпифитотические ситуации:</a:t>
            </a:r>
          </a:p>
          <a:p>
            <a:pPr marL="4763" lvl="0" indent="554038" algn="just">
              <a:spcAft>
                <a:spcPts val="0"/>
              </a:spcAft>
              <a:buFont typeface="Symbol"/>
              <a:buChar char=""/>
            </a:pPr>
            <a:r>
              <a:rPr lang="ru-RU" b="1" dirty="0" smtClean="0">
                <a:solidFill>
                  <a:srgbClr val="000000"/>
                </a:solidFill>
                <a:effectLst/>
                <a:latin typeface="Times New Roman"/>
                <a:ea typeface="Courier New"/>
              </a:rPr>
              <a:t>особо опасные инфекции</a:t>
            </a:r>
            <a:r>
              <a:rPr lang="ru-RU" dirty="0" smtClean="0">
                <a:solidFill>
                  <a:srgbClr val="000000"/>
                </a:solidFill>
                <a:effectLst/>
                <a:latin typeface="Times New Roman"/>
                <a:ea typeface="Courier New"/>
              </a:rPr>
              <a:t>, вызвавшие единичные заболевания чумой, холерой, желтой лихорадкой;</a:t>
            </a:r>
            <a:endParaRPr lang="ru-RU" sz="1600" dirty="0" smtClean="0">
              <a:solidFill>
                <a:srgbClr val="000000"/>
              </a:solidFill>
              <a:effectLst/>
              <a:latin typeface="Courier New"/>
              <a:ea typeface="Courier New"/>
            </a:endParaRPr>
          </a:p>
          <a:p>
            <a:pPr marL="4763" lvl="0" indent="554038" algn="just">
              <a:spcAft>
                <a:spcPts val="0"/>
              </a:spcAft>
              <a:buFont typeface="Symbol"/>
              <a:buChar char=""/>
            </a:pPr>
            <a:r>
              <a:rPr lang="ru-RU" b="1" dirty="0" smtClean="0">
                <a:solidFill>
                  <a:srgbClr val="000000"/>
                </a:solidFill>
                <a:effectLst/>
                <a:latin typeface="Times New Roman"/>
                <a:ea typeface="Courier New"/>
              </a:rPr>
              <a:t>инфекционные заболевания людей</a:t>
            </a:r>
            <a:r>
              <a:rPr lang="ru-RU" dirty="0" smtClean="0">
                <a:solidFill>
                  <a:srgbClr val="000000"/>
                </a:solidFill>
                <a:effectLst/>
                <a:latin typeface="Times New Roman"/>
                <a:ea typeface="Courier New"/>
              </a:rPr>
              <a:t> риккетсиями — эпидемическим сыпным тифом, болезнью Бриля, Ку-лихорадкой;</a:t>
            </a:r>
            <a:endParaRPr lang="ru-RU" sz="1600" dirty="0" smtClean="0">
              <a:solidFill>
                <a:srgbClr val="000000"/>
              </a:solidFill>
              <a:effectLst/>
              <a:latin typeface="Courier New"/>
              <a:ea typeface="Courier New"/>
            </a:endParaRPr>
          </a:p>
          <a:p>
            <a:pPr marL="4763" lvl="0" indent="554038" algn="just">
              <a:spcAft>
                <a:spcPts val="0"/>
              </a:spcAft>
              <a:buFont typeface="Symbol"/>
              <a:buChar char=""/>
            </a:pPr>
            <a:r>
              <a:rPr lang="ru-RU" b="1" dirty="0" smtClean="0">
                <a:solidFill>
                  <a:srgbClr val="000000"/>
                </a:solidFill>
                <a:effectLst/>
                <a:latin typeface="Times New Roman"/>
                <a:ea typeface="Courier New"/>
              </a:rPr>
              <a:t>зоонозные инфекции</a:t>
            </a:r>
            <a:r>
              <a:rPr lang="ru-RU" dirty="0" smtClean="0">
                <a:solidFill>
                  <a:srgbClr val="000000"/>
                </a:solidFill>
                <a:effectLst/>
                <a:latin typeface="Times New Roman"/>
                <a:ea typeface="Courier New"/>
              </a:rPr>
              <a:t> — сибирская язва, бешенство;</a:t>
            </a:r>
            <a:endParaRPr lang="ru-RU" sz="1600" dirty="0" smtClean="0">
              <a:solidFill>
                <a:srgbClr val="000000"/>
              </a:solidFill>
              <a:effectLst/>
              <a:latin typeface="Courier New"/>
              <a:ea typeface="Courier New"/>
            </a:endParaRPr>
          </a:p>
          <a:p>
            <a:pPr marL="4763" lvl="0" indent="554038" algn="just">
              <a:spcAft>
                <a:spcPts val="0"/>
              </a:spcAft>
              <a:buFont typeface="Symbol"/>
              <a:buChar char=""/>
            </a:pPr>
            <a:r>
              <a:rPr lang="ru-RU" b="1" dirty="0" smtClean="0">
                <a:solidFill>
                  <a:srgbClr val="000000"/>
                </a:solidFill>
                <a:effectLst/>
                <a:latin typeface="Times New Roman"/>
                <a:ea typeface="Courier New"/>
              </a:rPr>
              <a:t>вирусные инфекции</a:t>
            </a:r>
            <a:r>
              <a:rPr lang="ru-RU" dirty="0" smtClean="0">
                <a:solidFill>
                  <a:srgbClr val="000000"/>
                </a:solidFill>
                <a:effectLst/>
                <a:latin typeface="Times New Roman"/>
                <a:ea typeface="Courier New"/>
              </a:rPr>
              <a:t> — СПИД, </a:t>
            </a:r>
            <a:r>
              <a:rPr lang="ru-RU" dirty="0" err="1" smtClean="0">
                <a:solidFill>
                  <a:srgbClr val="000000"/>
                </a:solidFill>
                <a:effectLst/>
                <a:latin typeface="Times New Roman"/>
                <a:ea typeface="Courier New"/>
              </a:rPr>
              <a:t>коронавирус</a:t>
            </a:r>
            <a:r>
              <a:rPr lang="ru-RU" dirty="0" smtClean="0">
                <a:solidFill>
                  <a:srgbClr val="000000"/>
                </a:solidFill>
                <a:effectLst/>
                <a:latin typeface="Times New Roman"/>
                <a:ea typeface="Courier New"/>
              </a:rPr>
              <a:t>;</a:t>
            </a:r>
            <a:endParaRPr lang="ru-RU" sz="1600" dirty="0" smtClean="0">
              <a:solidFill>
                <a:srgbClr val="000000"/>
              </a:solidFill>
              <a:effectLst/>
              <a:latin typeface="Courier New"/>
              <a:ea typeface="Courier New"/>
            </a:endParaRPr>
          </a:p>
          <a:p>
            <a:pPr marL="4763" lvl="0" indent="554038" algn="just">
              <a:spcAft>
                <a:spcPts val="0"/>
              </a:spcAft>
              <a:buFont typeface="Symbol"/>
              <a:buChar char=""/>
            </a:pPr>
            <a:r>
              <a:rPr lang="ru-RU" b="1" dirty="0" smtClean="0">
                <a:solidFill>
                  <a:srgbClr val="000000"/>
                </a:solidFill>
                <a:effectLst/>
                <a:latin typeface="Times New Roman"/>
                <a:ea typeface="Courier New"/>
              </a:rPr>
              <a:t>эпидемия </a:t>
            </a:r>
            <a:r>
              <a:rPr lang="ru-RU" dirty="0" smtClean="0">
                <a:solidFill>
                  <a:srgbClr val="000000"/>
                </a:solidFill>
                <a:effectLst/>
                <a:latin typeface="Times New Roman"/>
                <a:ea typeface="Courier New"/>
              </a:rPr>
              <a:t>— групповое инфекционное заболевание людей, не относящееся к особо опасным инфекциям, с одним источником заражения или одинаковыми факторами передачи, в одном населенном пункте — 50 человек и более;</a:t>
            </a:r>
            <a:endParaRPr lang="ru-RU" sz="1600" dirty="0" smtClean="0">
              <a:solidFill>
                <a:srgbClr val="000000"/>
              </a:solidFill>
              <a:effectLst/>
              <a:latin typeface="Courier New"/>
              <a:ea typeface="Courier New"/>
            </a:endParaRPr>
          </a:p>
          <a:p>
            <a:pPr marL="4763" lvl="0" indent="554038" algn="just">
              <a:spcAft>
                <a:spcPts val="0"/>
              </a:spcAft>
              <a:buFont typeface="Symbol"/>
              <a:buChar char=""/>
            </a:pPr>
            <a:r>
              <a:rPr lang="ru-RU" b="1" dirty="0" smtClean="0">
                <a:solidFill>
                  <a:srgbClr val="000000"/>
                </a:solidFill>
                <a:effectLst/>
                <a:latin typeface="Times New Roman"/>
                <a:ea typeface="Courier New"/>
              </a:rPr>
              <a:t>групповое заболевание невыясненной этиологии</a:t>
            </a:r>
            <a:r>
              <a:rPr lang="ru-RU" dirty="0" smtClean="0">
                <a:solidFill>
                  <a:srgbClr val="000000"/>
                </a:solidFill>
                <a:effectLst/>
                <a:latin typeface="Times New Roman"/>
                <a:ea typeface="Courier New"/>
              </a:rPr>
              <a:t> — 20 человек и более;</a:t>
            </a:r>
            <a:endParaRPr lang="ru-RU" sz="1600" dirty="0" smtClean="0">
              <a:solidFill>
                <a:srgbClr val="000000"/>
              </a:solidFill>
              <a:effectLst/>
              <a:latin typeface="Courier New"/>
              <a:ea typeface="Courier New"/>
            </a:endParaRPr>
          </a:p>
          <a:p>
            <a:pPr marL="4763" lvl="0" indent="554038" algn="just">
              <a:spcAft>
                <a:spcPts val="0"/>
              </a:spcAft>
              <a:buFont typeface="Symbol"/>
              <a:buChar char=""/>
            </a:pPr>
            <a:r>
              <a:rPr lang="ru-RU" b="1" dirty="0" smtClean="0">
                <a:solidFill>
                  <a:srgbClr val="000000"/>
                </a:solidFill>
                <a:effectLst/>
                <a:latin typeface="Times New Roman"/>
                <a:ea typeface="Courier New"/>
              </a:rPr>
              <a:t>лихорадочное заболевание неустановленного диагноза</a:t>
            </a:r>
            <a:r>
              <a:rPr lang="ru-RU" dirty="0" smtClean="0">
                <a:solidFill>
                  <a:srgbClr val="000000"/>
                </a:solidFill>
                <a:effectLst/>
                <a:latin typeface="Times New Roman"/>
                <a:ea typeface="Courier New"/>
              </a:rPr>
              <a:t> — 15 человек и более;</a:t>
            </a:r>
            <a:endParaRPr lang="ru-RU" sz="1600" dirty="0" smtClean="0">
              <a:solidFill>
                <a:srgbClr val="000000"/>
              </a:solidFill>
              <a:effectLst/>
              <a:latin typeface="Courier New"/>
              <a:ea typeface="Courier New"/>
            </a:endParaRPr>
          </a:p>
          <a:p>
            <a:pPr marL="4763" lvl="0" indent="554038" algn="just">
              <a:spcAft>
                <a:spcPts val="0"/>
              </a:spcAft>
              <a:buFont typeface="Symbol"/>
              <a:buChar char=""/>
            </a:pPr>
            <a:r>
              <a:rPr lang="ru-RU" b="1" dirty="0" smtClean="0">
                <a:solidFill>
                  <a:srgbClr val="000000"/>
                </a:solidFill>
                <a:effectLst/>
                <a:latin typeface="Times New Roman"/>
                <a:ea typeface="Courier New"/>
              </a:rPr>
              <a:t>ситуация, при которой уровень смертности или заболевания</a:t>
            </a:r>
            <a:r>
              <a:rPr lang="ru-RU" dirty="0" smtClean="0">
                <a:solidFill>
                  <a:srgbClr val="000000"/>
                </a:solidFill>
                <a:effectLst/>
                <a:latin typeface="Times New Roman"/>
                <a:ea typeface="Courier New"/>
              </a:rPr>
              <a:t> превышает среднестатистический в 3 раза и более;</a:t>
            </a:r>
            <a:endParaRPr lang="ru-RU" sz="1600" dirty="0" smtClean="0">
              <a:solidFill>
                <a:srgbClr val="000000"/>
              </a:solidFill>
              <a:effectLst/>
              <a:latin typeface="Courier New"/>
              <a:ea typeface="Courier New"/>
            </a:endParaRPr>
          </a:p>
          <a:p>
            <a:pPr marL="4763" lvl="0" indent="554038" algn="just">
              <a:spcAft>
                <a:spcPts val="0"/>
              </a:spcAft>
              <a:buFont typeface="Symbol"/>
              <a:buChar char=""/>
            </a:pPr>
            <a:r>
              <a:rPr lang="ru-RU" b="1" dirty="0" smtClean="0">
                <a:solidFill>
                  <a:srgbClr val="000000"/>
                </a:solidFill>
                <a:effectLst/>
                <a:latin typeface="Times New Roman"/>
                <a:ea typeface="Courier New"/>
              </a:rPr>
              <a:t>отравление токсическими веществами</a:t>
            </a:r>
            <a:r>
              <a:rPr lang="ru-RU" dirty="0" smtClean="0">
                <a:solidFill>
                  <a:srgbClr val="000000"/>
                </a:solidFill>
                <a:effectLst/>
                <a:latin typeface="Times New Roman"/>
                <a:ea typeface="Courier New"/>
              </a:rPr>
              <a:t> — число пострадавших — 10 человек, число погибших — 2 человека и более;</a:t>
            </a:r>
            <a:endParaRPr lang="ru-RU" sz="1600" dirty="0" smtClean="0">
              <a:solidFill>
                <a:srgbClr val="000000"/>
              </a:solidFill>
              <a:effectLst/>
              <a:latin typeface="Courier New"/>
              <a:ea typeface="Courier New"/>
            </a:endParaRPr>
          </a:p>
          <a:p>
            <a:pPr marL="4763" lvl="0" indent="554038" algn="just">
              <a:spcAft>
                <a:spcPts val="0"/>
              </a:spcAft>
              <a:buFont typeface="Symbol"/>
              <a:buChar char=""/>
            </a:pPr>
            <a:r>
              <a:rPr lang="ru-RU" b="1" dirty="0" smtClean="0">
                <a:solidFill>
                  <a:srgbClr val="000000"/>
                </a:solidFill>
                <a:effectLst/>
                <a:latin typeface="Times New Roman"/>
                <a:ea typeface="Courier New"/>
              </a:rPr>
              <a:t>массовые пищевые отравления</a:t>
            </a:r>
            <a:r>
              <a:rPr lang="ru-RU" dirty="0" smtClean="0">
                <a:solidFill>
                  <a:srgbClr val="000000"/>
                </a:solidFill>
                <a:effectLst/>
                <a:latin typeface="Times New Roman"/>
                <a:ea typeface="Courier New"/>
              </a:rPr>
              <a:t> — число пострадавших 10 человек, число погибших — 2 человека и более;</a:t>
            </a:r>
            <a:endParaRPr lang="ru-RU" sz="1600" dirty="0" smtClean="0">
              <a:solidFill>
                <a:srgbClr val="000000"/>
              </a:solidFill>
              <a:effectLst/>
              <a:latin typeface="Courier New"/>
              <a:ea typeface="Courier New"/>
            </a:endParaRPr>
          </a:p>
          <a:p>
            <a:pPr marL="4763" lvl="0" indent="554038" algn="just">
              <a:spcAft>
                <a:spcPts val="0"/>
              </a:spcAft>
              <a:buFont typeface="Symbol"/>
              <a:buChar char=""/>
            </a:pPr>
            <a:r>
              <a:rPr lang="ru-RU" b="1" dirty="0" smtClean="0">
                <a:solidFill>
                  <a:srgbClr val="000000"/>
                </a:solidFill>
                <a:effectLst/>
                <a:latin typeface="Times New Roman"/>
                <a:ea typeface="Courier New"/>
              </a:rPr>
              <a:t>эпизоотии</a:t>
            </a:r>
            <a:r>
              <a:rPr lang="ru-RU" dirty="0" smtClean="0">
                <a:solidFill>
                  <a:srgbClr val="000000"/>
                </a:solidFill>
                <a:effectLst/>
                <a:latin typeface="Times New Roman"/>
                <a:ea typeface="Courier New"/>
              </a:rPr>
              <a:t> — факты массовых заболеваний или гибели животных;</a:t>
            </a:r>
            <a:endParaRPr lang="ru-RU" sz="1600" dirty="0" smtClean="0">
              <a:solidFill>
                <a:srgbClr val="000000"/>
              </a:solidFill>
              <a:effectLst/>
              <a:latin typeface="Courier New"/>
              <a:ea typeface="Courier New"/>
            </a:endParaRPr>
          </a:p>
          <a:p>
            <a:pPr marL="4763" lvl="0" indent="554038" algn="just">
              <a:spcAft>
                <a:spcPts val="0"/>
              </a:spcAft>
              <a:buFont typeface="Symbol"/>
              <a:buChar char=""/>
            </a:pPr>
            <a:r>
              <a:rPr lang="ru-RU" b="1" dirty="0" smtClean="0">
                <a:solidFill>
                  <a:srgbClr val="000000"/>
                </a:solidFill>
                <a:effectLst/>
                <a:latin typeface="Times New Roman"/>
                <a:ea typeface="Courier New"/>
              </a:rPr>
              <a:t>эпифитотии </a:t>
            </a:r>
            <a:r>
              <a:rPr lang="ru-RU" dirty="0" smtClean="0">
                <a:solidFill>
                  <a:srgbClr val="000000"/>
                </a:solidFill>
                <a:effectLst/>
                <a:latin typeface="Times New Roman"/>
                <a:ea typeface="Courier New"/>
              </a:rPr>
              <a:t>— факты массовой гибели растений.</a:t>
            </a:r>
            <a:endParaRPr lang="ru-RU" sz="1600" dirty="0">
              <a:solidFill>
                <a:srgbClr val="000000"/>
              </a:solidFill>
              <a:effectLst/>
              <a:latin typeface="Courier New"/>
              <a:ea typeface="Courier New"/>
            </a:endParaRPr>
          </a:p>
        </p:txBody>
      </p:sp>
    </p:spTree>
    <p:extLst>
      <p:ext uri="{BB962C8B-B14F-4D97-AF65-F5344CB8AC3E}">
        <p14:creationId xmlns:p14="http://schemas.microsoft.com/office/powerpoint/2010/main" val="3022644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1196"/>
            <a:ext cx="8784976"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9130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42"/>
          <a:stretch/>
        </p:blipFill>
        <p:spPr bwMode="auto">
          <a:xfrm>
            <a:off x="179512" y="121196"/>
            <a:ext cx="8784976"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0585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0"/>
            <a:ext cx="864096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2112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7143"/>
          <a:stretch/>
        </p:blipFill>
        <p:spPr bwMode="auto">
          <a:xfrm>
            <a:off x="107504" y="29716"/>
            <a:ext cx="8928992"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2931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54868"/>
            <a:ext cx="8784975" cy="5060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323528" y="193204"/>
            <a:ext cx="7651509" cy="461665"/>
          </a:xfrm>
          <a:prstGeom prst="rect">
            <a:avLst/>
          </a:prstGeom>
        </p:spPr>
        <p:txBody>
          <a:bodyPr wrap="square">
            <a:spAutoFit/>
          </a:bodyPr>
          <a:lstStyle/>
          <a:p>
            <a:pPr lvl="0" indent="719138" algn="ctr"/>
            <a:r>
              <a:rPr lang="ru-RU" sz="2400" b="1" i="1" dirty="0">
                <a:solidFill>
                  <a:srgbClr val="000000"/>
                </a:solidFill>
                <a:latin typeface="Times New Roman"/>
                <a:ea typeface="Times New Roman"/>
              </a:rPr>
              <a:t>ЧС техногенного характера </a:t>
            </a:r>
            <a:r>
              <a:rPr lang="ru-RU" sz="2400" i="1" dirty="0">
                <a:solidFill>
                  <a:srgbClr val="000000"/>
                </a:solidFill>
                <a:latin typeface="Times New Roman"/>
                <a:ea typeface="Times New Roman"/>
                <a:cs typeface="Times New Roman"/>
              </a:rPr>
              <a:t>подразделяются на:</a:t>
            </a:r>
            <a:endParaRPr lang="ru-RU" sz="2400" b="1" dirty="0">
              <a:solidFill>
                <a:prstClr val="black"/>
              </a:solidFill>
              <a:latin typeface="Times New Roman"/>
              <a:ea typeface="Times New Roman"/>
            </a:endParaRPr>
          </a:p>
        </p:txBody>
      </p:sp>
    </p:spTree>
    <p:extLst>
      <p:ext uri="{BB962C8B-B14F-4D97-AF65-F5344CB8AC3E}">
        <p14:creationId xmlns:p14="http://schemas.microsoft.com/office/powerpoint/2010/main" val="3336375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6765" y="33867"/>
            <a:ext cx="9036496" cy="5632311"/>
          </a:xfrm>
          <a:prstGeom prst="rect">
            <a:avLst/>
          </a:prstGeom>
        </p:spPr>
        <p:txBody>
          <a:bodyPr wrap="square">
            <a:spAutoFit/>
          </a:bodyPr>
          <a:lstStyle/>
          <a:p>
            <a:pPr lvl="0" indent="719138" algn="ctr">
              <a:buFont typeface="+mj-lt"/>
              <a:buAutoNum type="arabicPeriod"/>
              <a:tabLst>
                <a:tab pos="-540385" algn="l"/>
                <a:tab pos="-180340" algn="l"/>
              </a:tabLst>
            </a:pPr>
            <a:r>
              <a:rPr lang="ru-RU" b="1" dirty="0" smtClean="0">
                <a:solidFill>
                  <a:srgbClr val="000000"/>
                </a:solidFill>
                <a:effectLst/>
                <a:latin typeface="Times New Roman"/>
                <a:ea typeface="Courier New"/>
              </a:rPr>
              <a:t>Транспортные аварии и катастрофы:</a:t>
            </a:r>
          </a:p>
          <a:p>
            <a:pPr lvl="0" indent="719138" algn="ctr">
              <a:buFont typeface="+mj-lt"/>
              <a:buAutoNum type="arabicPeriod"/>
              <a:tabLst>
                <a:tab pos="-540385" algn="l"/>
                <a:tab pos="-180340" algn="l"/>
              </a:tabLst>
            </a:pPr>
            <a:endParaRPr lang="ru-RU" dirty="0" smtClean="0">
              <a:solidFill>
                <a:srgbClr val="000000"/>
              </a:solidFill>
              <a:effectLst/>
              <a:latin typeface="Courier New"/>
              <a:ea typeface="Courier New"/>
            </a:endParaRPr>
          </a:p>
          <a:p>
            <a:pPr lvl="0" indent="711200" algn="just">
              <a:buFont typeface="Symbol"/>
              <a:buChar char=""/>
              <a:tabLst>
                <a:tab pos="-540385" algn="l"/>
                <a:tab pos="-180340" algn="l"/>
              </a:tabLst>
            </a:pPr>
            <a:r>
              <a:rPr lang="ru-RU" b="1" dirty="0" smtClean="0">
                <a:solidFill>
                  <a:srgbClr val="000000"/>
                </a:solidFill>
                <a:effectLst/>
                <a:latin typeface="Times New Roman"/>
                <a:ea typeface="Courier New"/>
              </a:rPr>
              <a:t>авиакатастрофы</a:t>
            </a:r>
            <a:r>
              <a:rPr lang="ru-RU" dirty="0" smtClean="0">
                <a:solidFill>
                  <a:srgbClr val="000000"/>
                </a:solidFill>
                <a:effectLst/>
                <a:latin typeface="Times New Roman"/>
                <a:ea typeface="Courier New"/>
              </a:rPr>
              <a:t>, повлекшие за собой гибель членов экипажей и пассажиров, полное разрушение или тяжелые повреждения воздушных судов и требующие проведения поисковых и аварийно-спасательных работ;</a:t>
            </a:r>
            <a:r>
              <a:rPr lang="ru-RU" dirty="0">
                <a:solidFill>
                  <a:srgbClr val="000000"/>
                </a:solidFill>
                <a:latin typeface="Courier New"/>
                <a:ea typeface="Courier New"/>
              </a:rPr>
              <a:t> </a:t>
            </a:r>
            <a:endParaRPr lang="ru-RU" dirty="0" smtClean="0">
              <a:solidFill>
                <a:srgbClr val="000000"/>
              </a:solidFill>
              <a:latin typeface="Courier New"/>
              <a:ea typeface="Courier New"/>
            </a:endParaRPr>
          </a:p>
          <a:p>
            <a:pPr lvl="0" indent="711200" algn="just">
              <a:buFont typeface="Symbol"/>
              <a:buChar char=""/>
              <a:tabLst>
                <a:tab pos="-540385" algn="l"/>
                <a:tab pos="-180340" algn="l"/>
              </a:tabLst>
            </a:pPr>
            <a:r>
              <a:rPr lang="ru-RU" b="1" dirty="0" smtClean="0">
                <a:solidFill>
                  <a:srgbClr val="000000"/>
                </a:solidFill>
                <a:effectLst/>
                <a:latin typeface="Times New Roman"/>
                <a:ea typeface="Courier New"/>
              </a:rPr>
              <a:t>катастрофы и аварии (крушения) на железнодорожном транспорте</a:t>
            </a:r>
            <a:r>
              <a:rPr lang="ru-RU" dirty="0" smtClean="0">
                <a:solidFill>
                  <a:srgbClr val="000000"/>
                </a:solidFill>
                <a:effectLst/>
                <a:latin typeface="Times New Roman"/>
                <a:ea typeface="Courier New"/>
              </a:rPr>
              <a:t>, вызвавшие пожары, взрывы, разрушения подвижного состава и повлекшие за собой гибель железнодорожного персонала, пассажиров и людей, находившихся в районе катастрофы на железнодорожных платформах, в зданиях вокзалов и городской застройки, а также заражение перевозимыми сильнодействующими ядовитыми веществами (СДЯВ) территории, прилегающей к месту катастрофы;</a:t>
            </a:r>
            <a:endParaRPr lang="ru-RU" dirty="0" smtClean="0">
              <a:solidFill>
                <a:srgbClr val="000000"/>
              </a:solidFill>
              <a:effectLst/>
              <a:latin typeface="Courier New"/>
              <a:ea typeface="Courier New"/>
            </a:endParaRPr>
          </a:p>
          <a:p>
            <a:pPr lvl="0" indent="711200" algn="just">
              <a:buFont typeface="Symbol"/>
              <a:buChar char=""/>
              <a:tabLst>
                <a:tab pos="-540385" algn="l"/>
                <a:tab pos="-180340" algn="l"/>
              </a:tabLst>
            </a:pPr>
            <a:r>
              <a:rPr lang="ru-RU" b="1" dirty="0" smtClean="0">
                <a:solidFill>
                  <a:srgbClr val="000000"/>
                </a:solidFill>
                <a:effectLst/>
                <a:latin typeface="Times New Roman"/>
                <a:ea typeface="Courier New"/>
              </a:rPr>
              <a:t>катастрофы и аварии автомобильного транспорта, в том числе дорожно-транспортные происшествия</a:t>
            </a:r>
            <a:r>
              <a:rPr lang="ru-RU" dirty="0" smtClean="0">
                <a:solidFill>
                  <a:srgbClr val="000000"/>
                </a:solidFill>
                <a:effectLst/>
                <a:latin typeface="Times New Roman"/>
                <a:ea typeface="Courier New"/>
              </a:rPr>
              <a:t>, сопровождающиеся взрывами, пожарами, разрушениями транспортных средств, проявлением агрессивных свойств перевозимых СДЯВ и гибелью (ранением, отравлением) людей;</a:t>
            </a:r>
            <a:endParaRPr lang="ru-RU" dirty="0" smtClean="0">
              <a:solidFill>
                <a:srgbClr val="000000"/>
              </a:solidFill>
              <a:effectLst/>
              <a:latin typeface="Courier New"/>
              <a:ea typeface="Courier New"/>
            </a:endParaRPr>
          </a:p>
          <a:p>
            <a:pPr lvl="0" indent="711200" algn="just">
              <a:buFont typeface="Symbol"/>
              <a:buChar char=""/>
              <a:tabLst>
                <a:tab pos="-540385" algn="l"/>
                <a:tab pos="-180340" algn="l"/>
              </a:tabLst>
            </a:pPr>
            <a:r>
              <a:rPr lang="ru-RU" b="1" dirty="0" smtClean="0">
                <a:solidFill>
                  <a:srgbClr val="000000"/>
                </a:solidFill>
                <a:effectLst/>
                <a:latin typeface="Times New Roman"/>
                <a:ea typeface="Courier New"/>
              </a:rPr>
              <a:t>катастрофы, аварии, пожары на станциях и в туннелях метрополитена</a:t>
            </a:r>
            <a:r>
              <a:rPr lang="ru-RU" dirty="0" smtClean="0">
                <a:solidFill>
                  <a:srgbClr val="000000"/>
                </a:solidFill>
                <a:effectLst/>
                <a:latin typeface="Times New Roman"/>
                <a:ea typeface="Courier New"/>
              </a:rPr>
              <a:t>, повлекшие за собой гибель, травмы и отравление людей, разрушения поездов ;</a:t>
            </a:r>
            <a:endParaRPr lang="ru-RU" dirty="0" smtClean="0">
              <a:solidFill>
                <a:srgbClr val="000000"/>
              </a:solidFill>
              <a:effectLst/>
              <a:latin typeface="Courier New"/>
              <a:ea typeface="Courier New"/>
            </a:endParaRPr>
          </a:p>
          <a:p>
            <a:pPr lvl="0" indent="711200" algn="just">
              <a:spcAft>
                <a:spcPts val="1800"/>
              </a:spcAft>
              <a:buFont typeface="Symbol"/>
              <a:buChar char=""/>
              <a:tabLst>
                <a:tab pos="-540385" algn="l"/>
                <a:tab pos="-180340" algn="l"/>
              </a:tabLst>
            </a:pPr>
            <a:r>
              <a:rPr lang="ru-RU" b="1" dirty="0" smtClean="0">
                <a:solidFill>
                  <a:srgbClr val="000000"/>
                </a:solidFill>
                <a:effectLst/>
                <a:latin typeface="Times New Roman"/>
                <a:ea typeface="Courier New"/>
              </a:rPr>
              <a:t>аварии на магистральных трубопроводах</a:t>
            </a:r>
            <a:r>
              <a:rPr lang="ru-RU" dirty="0" smtClean="0">
                <a:solidFill>
                  <a:srgbClr val="000000"/>
                </a:solidFill>
                <a:effectLst/>
                <a:latin typeface="Times New Roman"/>
                <a:ea typeface="Courier New"/>
              </a:rPr>
              <a:t>, вызвавшие залповый (аварийный) выброс (розлив) газа, нефти и нефтепродуктов, возгорание открытых нефтяных и газовых фонтанов.</a:t>
            </a:r>
            <a:endParaRPr lang="ru-RU" dirty="0" smtClean="0">
              <a:solidFill>
                <a:srgbClr val="000000"/>
              </a:solidFill>
              <a:effectLst/>
              <a:latin typeface="Courier New"/>
              <a:ea typeface="Courier New"/>
            </a:endParaRPr>
          </a:p>
        </p:txBody>
      </p:sp>
    </p:spTree>
    <p:extLst>
      <p:ext uri="{BB962C8B-B14F-4D97-AF65-F5344CB8AC3E}">
        <p14:creationId xmlns:p14="http://schemas.microsoft.com/office/powerpoint/2010/main" val="3067755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1196"/>
            <a:ext cx="8784976"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6506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04456" cy="5714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0"/>
            <a:ext cx="519279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8380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57201"/>
            <a:ext cx="8928992" cy="2246769"/>
          </a:xfrm>
          <a:prstGeom prst="rect">
            <a:avLst/>
          </a:prstGeom>
        </p:spPr>
        <p:txBody>
          <a:bodyPr wrap="square">
            <a:spAutoFit/>
          </a:bodyPr>
          <a:lstStyle/>
          <a:p>
            <a:pPr lvl="0" indent="719138" algn="ctr">
              <a:spcAft>
                <a:spcPts val="0"/>
              </a:spcAft>
              <a:buClr>
                <a:srgbClr val="000000"/>
              </a:buClr>
              <a:buSzPts val="1400"/>
              <a:buFont typeface="+mj-lt"/>
              <a:buAutoNum type="arabicPeriod"/>
              <a:tabLst>
                <a:tab pos="-270510" algn="l"/>
              </a:tabLst>
            </a:pPr>
            <a:r>
              <a:rPr lang="ru-RU" sz="2000" b="1" u="none" strike="noStrike" spc="0" dirty="0" smtClean="0">
                <a:solidFill>
                  <a:srgbClr val="000000"/>
                </a:solidFill>
                <a:effectLst/>
                <a:latin typeface="Times New Roman"/>
                <a:ea typeface="Times New Roman"/>
                <a:cs typeface="Times New Roman"/>
              </a:rPr>
              <a:t>Общее понятие о чрезвычайной ситуации (ЧС). </a:t>
            </a:r>
            <a:endParaRPr lang="ru-RU" sz="2000" b="1" u="none" strike="noStrike" spc="0" dirty="0" smtClean="0">
              <a:effectLst/>
              <a:latin typeface="Times New Roman"/>
              <a:ea typeface="Times New Roman"/>
              <a:cs typeface="Times New Roman"/>
            </a:endParaRPr>
          </a:p>
          <a:p>
            <a:pPr indent="719138" algn="just">
              <a:spcAft>
                <a:spcPts val="0"/>
              </a:spcAft>
            </a:pPr>
            <a:r>
              <a:rPr lang="ru-RU" sz="2000" u="none" strike="noStrike" spc="0" dirty="0" smtClean="0">
                <a:solidFill>
                  <a:srgbClr val="000000"/>
                </a:solidFill>
                <a:effectLst/>
                <a:latin typeface="Times New Roman"/>
                <a:ea typeface="Courier New"/>
                <a:cs typeface="Times New Roman"/>
              </a:rPr>
              <a:t>Чрезвычайная ситуация - это обстановка на определенной территории, сложившаяся в результате аварии, опасного природного явления, эпидемии, катастрофы, стихийного бедствия, применения современных средств поражения которые могут повлечь или повлекли за собой человеческие жертвы, ущерб здоровью людей или окружающей природной среде, значительные материальные потери и нарушение условий жизнедеятельности людей. </a:t>
            </a:r>
            <a:endParaRPr lang="ru-RU" sz="2000" dirty="0">
              <a:solidFill>
                <a:srgbClr val="000000"/>
              </a:solidFill>
              <a:effectLst/>
              <a:latin typeface="Courier New"/>
              <a:ea typeface="Courier New"/>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564" y="2403970"/>
            <a:ext cx="7776864" cy="331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Рисунок 2"/>
          <p:cNvPicPr>
            <a:picLocks noChangeAspect="1"/>
          </p:cNvPicPr>
          <p:nvPr/>
        </p:nvPicPr>
        <p:blipFill>
          <a:blip r:embed="rId3"/>
          <a:stretch>
            <a:fillRect/>
          </a:stretch>
        </p:blipFill>
        <p:spPr>
          <a:xfrm>
            <a:off x="107504" y="2403970"/>
            <a:ext cx="8928992" cy="3312503"/>
          </a:xfrm>
          <a:prstGeom prst="rect">
            <a:avLst/>
          </a:prstGeom>
        </p:spPr>
      </p:pic>
    </p:spTree>
    <p:extLst>
      <p:ext uri="{BB962C8B-B14F-4D97-AF65-F5344CB8AC3E}">
        <p14:creationId xmlns:p14="http://schemas.microsoft.com/office/powerpoint/2010/main" val="3951203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47283"/>
            <a:ext cx="8784976" cy="2031325"/>
          </a:xfrm>
          <a:prstGeom prst="rect">
            <a:avLst/>
          </a:prstGeom>
        </p:spPr>
        <p:txBody>
          <a:bodyPr wrap="square">
            <a:spAutoFit/>
          </a:bodyPr>
          <a:lstStyle/>
          <a:p>
            <a:pPr indent="719138" algn="ctr">
              <a:tabLst>
                <a:tab pos="-540385" algn="l"/>
                <a:tab pos="-180340" algn="l"/>
              </a:tabLst>
            </a:pPr>
            <a:r>
              <a:rPr lang="ru-RU" b="1" dirty="0" smtClean="0">
                <a:solidFill>
                  <a:srgbClr val="000000"/>
                </a:solidFill>
                <a:effectLst/>
                <a:latin typeface="Times New Roman"/>
                <a:ea typeface="Courier New"/>
              </a:rPr>
              <a:t>2. Аварии на химически опасных объектах:</a:t>
            </a:r>
            <a:endParaRPr lang="ru-RU" sz="1600" dirty="0" smtClean="0">
              <a:solidFill>
                <a:srgbClr val="000000"/>
              </a:solidFill>
              <a:effectLst/>
              <a:latin typeface="Courier New"/>
              <a:ea typeface="Courier New"/>
            </a:endParaRPr>
          </a:p>
          <a:p>
            <a:pPr lvl="0" indent="719138" algn="just">
              <a:buFont typeface="Symbol"/>
              <a:buChar char=""/>
              <a:tabLst>
                <a:tab pos="-540385" algn="l"/>
                <a:tab pos="-180340" algn="l"/>
              </a:tabLst>
            </a:pPr>
            <a:r>
              <a:rPr lang="ru-RU" b="1" dirty="0" smtClean="0">
                <a:solidFill>
                  <a:srgbClr val="000000"/>
                </a:solidFill>
                <a:effectLst/>
                <a:latin typeface="Times New Roman"/>
                <a:ea typeface="Courier New"/>
              </a:rPr>
              <a:t>аварии, пожары и взрывы на химически опасных объектах</a:t>
            </a:r>
            <a:r>
              <a:rPr lang="ru-RU" dirty="0" smtClean="0">
                <a:solidFill>
                  <a:srgbClr val="000000"/>
                </a:solidFill>
                <a:effectLst/>
                <a:latin typeface="Times New Roman"/>
                <a:ea typeface="Courier New"/>
              </a:rPr>
              <a:t>, сопровождающиеся залповым (аварийным) выбросом в окружающую природную среду сильнодействующих ядовитых веществ и выходом поражающих факторов за пределы санитарно-защитной зоны со значительным превышением предельно допустимых концентраций (ПДК), что может повлечь или повлекло массовое поражение людей, животных и растений.</a:t>
            </a:r>
            <a:endParaRPr lang="ru-RU" sz="1600" dirty="0">
              <a:solidFill>
                <a:srgbClr val="000000"/>
              </a:solidFill>
              <a:effectLst/>
              <a:latin typeface="Courier New"/>
              <a:ea typeface="Courier New"/>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078608"/>
            <a:ext cx="8784976" cy="3627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8127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3539445378"/>
              </p:ext>
            </p:extLst>
          </p:nvPr>
        </p:nvGraphicFramePr>
        <p:xfrm>
          <a:off x="323528" y="121196"/>
          <a:ext cx="8496944" cy="5472605"/>
        </p:xfrm>
        <a:graphic>
          <a:graphicData uri="http://schemas.openxmlformats.org/drawingml/2006/table">
            <a:tbl>
              <a:tblPr firstRow="1" firstCol="1" bandRow="1">
                <a:tableStyleId>{5C22544A-7EE6-4342-B048-85BDC9FD1C3A}</a:tableStyleId>
              </a:tblPr>
              <a:tblGrid>
                <a:gridCol w="2124236"/>
                <a:gridCol w="2124236"/>
                <a:gridCol w="2124236"/>
                <a:gridCol w="2124236"/>
              </a:tblGrid>
              <a:tr h="443597">
                <a:tc gridSpan="4">
                  <a:txBody>
                    <a:bodyPr/>
                    <a:lstStyle/>
                    <a:p>
                      <a:pPr algn="ctr">
                        <a:lnSpc>
                          <a:spcPct val="115000"/>
                        </a:lnSpc>
                        <a:spcAft>
                          <a:spcPts val="0"/>
                        </a:spcAft>
                      </a:pPr>
                      <a:r>
                        <a:rPr lang="ru-RU" sz="1800" dirty="0">
                          <a:effectLst/>
                        </a:rPr>
                        <a:t>Ингаляционные токсические дозы мг/</a:t>
                      </a:r>
                      <a:r>
                        <a:rPr lang="ru-RU" sz="1800" dirty="0" err="1">
                          <a:effectLst/>
                        </a:rPr>
                        <a:t>л.мин</a:t>
                      </a:r>
                      <a:r>
                        <a:rPr lang="ru-RU" sz="1800" dirty="0">
                          <a:effectLst/>
                        </a:rPr>
                        <a:t> некоторых СДЯВ</a:t>
                      </a:r>
                      <a:endParaRPr lang="ru-RU" sz="1800" dirty="0">
                        <a:solidFill>
                          <a:srgbClr val="000000"/>
                        </a:solidFill>
                        <a:effectLst/>
                        <a:latin typeface="Courier New"/>
                        <a:ea typeface="Courier New"/>
                      </a:endParaRPr>
                    </a:p>
                  </a:txBody>
                  <a:tcPr marL="0" marR="0" marT="0" marB="0" anchor="ctr"/>
                </a:tc>
                <a:tc hMerge="1">
                  <a:txBody>
                    <a:bodyPr/>
                    <a:lstStyle/>
                    <a:p>
                      <a:endParaRPr lang="ru-RU"/>
                    </a:p>
                  </a:txBody>
                  <a:tcPr/>
                </a:tc>
                <a:tc hMerge="1">
                  <a:txBody>
                    <a:bodyPr/>
                    <a:lstStyle/>
                    <a:p>
                      <a:endParaRPr lang="ru-RU"/>
                    </a:p>
                  </a:txBody>
                  <a:tcPr/>
                </a:tc>
                <a:tc hMerge="1">
                  <a:txBody>
                    <a:bodyPr/>
                    <a:lstStyle/>
                    <a:p>
                      <a:endParaRPr lang="ru-RU"/>
                    </a:p>
                  </a:txBody>
                  <a:tcPr/>
                </a:tc>
              </a:tr>
              <a:tr h="902146">
                <a:tc>
                  <a:txBody>
                    <a:bodyPr/>
                    <a:lstStyle/>
                    <a:p>
                      <a:pPr algn="ctr">
                        <a:lnSpc>
                          <a:spcPct val="115000"/>
                        </a:lnSpc>
                        <a:spcAft>
                          <a:spcPts val="0"/>
                        </a:spcAft>
                      </a:pPr>
                      <a:r>
                        <a:rPr lang="ru-RU" sz="1600" dirty="0">
                          <a:effectLst/>
                        </a:rPr>
                        <a:t>Наименование СДЯВ</a:t>
                      </a:r>
                      <a:endParaRPr lang="ru-RU" sz="1600" dirty="0">
                        <a:solidFill>
                          <a:srgbClr val="000000"/>
                        </a:solidFill>
                        <a:effectLst/>
                        <a:latin typeface="Courier New"/>
                        <a:ea typeface="Courier New"/>
                      </a:endParaRPr>
                    </a:p>
                  </a:txBody>
                  <a:tcPr marL="0" marR="0" marT="0" marB="0" anchor="ctr"/>
                </a:tc>
                <a:tc>
                  <a:txBody>
                    <a:bodyPr/>
                    <a:lstStyle/>
                    <a:p>
                      <a:pPr algn="ctr">
                        <a:lnSpc>
                          <a:spcPct val="115000"/>
                        </a:lnSpc>
                        <a:spcAft>
                          <a:spcPts val="0"/>
                        </a:spcAft>
                      </a:pPr>
                      <a:r>
                        <a:rPr lang="ru-RU" sz="1600" dirty="0">
                          <a:effectLst/>
                        </a:rPr>
                        <a:t>Смертельные</a:t>
                      </a:r>
                      <a:endParaRPr lang="ru-RU" sz="1600" dirty="0">
                        <a:solidFill>
                          <a:srgbClr val="000000"/>
                        </a:solidFill>
                        <a:effectLst/>
                        <a:latin typeface="Courier New"/>
                        <a:ea typeface="Courier New"/>
                      </a:endParaRPr>
                    </a:p>
                  </a:txBody>
                  <a:tcPr marL="0" marR="0" marT="0" marB="0" anchor="ctr"/>
                </a:tc>
                <a:tc>
                  <a:txBody>
                    <a:bodyPr/>
                    <a:lstStyle/>
                    <a:p>
                      <a:pPr algn="ctr">
                        <a:lnSpc>
                          <a:spcPct val="115000"/>
                        </a:lnSpc>
                        <a:spcAft>
                          <a:spcPts val="0"/>
                        </a:spcAft>
                      </a:pPr>
                      <a:r>
                        <a:rPr lang="ru-RU" sz="1600">
                          <a:effectLst/>
                        </a:rPr>
                        <a:t>Вызывающие поражения средней тяжести</a:t>
                      </a:r>
                      <a:endParaRPr lang="ru-RU" sz="1600">
                        <a:solidFill>
                          <a:srgbClr val="000000"/>
                        </a:solidFill>
                        <a:effectLst/>
                        <a:latin typeface="Courier New"/>
                        <a:ea typeface="Courier New"/>
                      </a:endParaRPr>
                    </a:p>
                  </a:txBody>
                  <a:tcPr marL="0" marR="0" marT="0" marB="0" anchor="ctr"/>
                </a:tc>
                <a:tc>
                  <a:txBody>
                    <a:bodyPr/>
                    <a:lstStyle/>
                    <a:p>
                      <a:pPr algn="ctr">
                        <a:lnSpc>
                          <a:spcPct val="115000"/>
                        </a:lnSpc>
                        <a:spcAft>
                          <a:spcPts val="0"/>
                        </a:spcAft>
                      </a:pPr>
                      <a:r>
                        <a:rPr lang="ru-RU" sz="1600">
                          <a:effectLst/>
                        </a:rPr>
                        <a:t>Вызывающие начальные симптомы</a:t>
                      </a:r>
                      <a:endParaRPr lang="ru-RU" sz="1600">
                        <a:solidFill>
                          <a:srgbClr val="000000"/>
                        </a:solidFill>
                        <a:effectLst/>
                        <a:latin typeface="Courier New"/>
                        <a:ea typeface="Courier New"/>
                      </a:endParaRPr>
                    </a:p>
                  </a:txBody>
                  <a:tcPr marL="0" marR="0" marT="0" marB="0" anchor="ctr"/>
                </a:tc>
              </a:tr>
              <a:tr h="443597">
                <a:tc>
                  <a:txBody>
                    <a:bodyPr/>
                    <a:lstStyle/>
                    <a:p>
                      <a:pPr>
                        <a:lnSpc>
                          <a:spcPct val="115000"/>
                        </a:lnSpc>
                        <a:spcAft>
                          <a:spcPts val="0"/>
                        </a:spcAft>
                      </a:pPr>
                      <a:r>
                        <a:rPr lang="ru-RU" sz="1600" dirty="0">
                          <a:effectLst/>
                        </a:rPr>
                        <a:t>Хлор</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6,0</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0,6</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0,01</a:t>
                      </a:r>
                      <a:endParaRPr lang="ru-RU" sz="1600">
                        <a:solidFill>
                          <a:srgbClr val="000000"/>
                        </a:solidFill>
                        <a:effectLst/>
                        <a:latin typeface="Courier New"/>
                        <a:ea typeface="Courier New"/>
                      </a:endParaRPr>
                    </a:p>
                  </a:txBody>
                  <a:tcPr marL="0" marR="0" marT="0" marB="0"/>
                </a:tc>
              </a:tr>
              <a:tr h="443597">
                <a:tc>
                  <a:txBody>
                    <a:bodyPr/>
                    <a:lstStyle/>
                    <a:p>
                      <a:pPr>
                        <a:lnSpc>
                          <a:spcPct val="115000"/>
                        </a:lnSpc>
                        <a:spcAft>
                          <a:spcPts val="0"/>
                        </a:spcAft>
                      </a:pPr>
                      <a:r>
                        <a:rPr lang="ru-RU" sz="1600" dirty="0">
                          <a:effectLst/>
                        </a:rPr>
                        <a:t>Аммиак</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100,0</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15,0</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0,25</a:t>
                      </a:r>
                      <a:endParaRPr lang="ru-RU" sz="1600">
                        <a:solidFill>
                          <a:srgbClr val="000000"/>
                        </a:solidFill>
                        <a:effectLst/>
                        <a:latin typeface="Courier New"/>
                        <a:ea typeface="Courier New"/>
                      </a:endParaRPr>
                    </a:p>
                  </a:txBody>
                  <a:tcPr marL="0" marR="0" marT="0" marB="0"/>
                </a:tc>
              </a:tr>
              <a:tr h="443597">
                <a:tc>
                  <a:txBody>
                    <a:bodyPr/>
                    <a:lstStyle/>
                    <a:p>
                      <a:pPr>
                        <a:lnSpc>
                          <a:spcPct val="115000"/>
                        </a:lnSpc>
                        <a:spcAft>
                          <a:spcPts val="0"/>
                        </a:spcAft>
                      </a:pPr>
                      <a:r>
                        <a:rPr lang="ru-RU" sz="1600" dirty="0">
                          <a:effectLst/>
                        </a:rPr>
                        <a:t>Фосген</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6,0</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0,6</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0,01</a:t>
                      </a:r>
                      <a:endParaRPr lang="ru-RU" sz="1600">
                        <a:solidFill>
                          <a:srgbClr val="000000"/>
                        </a:solidFill>
                        <a:effectLst/>
                        <a:latin typeface="Courier New"/>
                        <a:ea typeface="Courier New"/>
                      </a:endParaRPr>
                    </a:p>
                  </a:txBody>
                  <a:tcPr marL="0" marR="0" marT="0" marB="0"/>
                </a:tc>
              </a:tr>
              <a:tr h="443597">
                <a:tc>
                  <a:txBody>
                    <a:bodyPr/>
                    <a:lstStyle/>
                    <a:p>
                      <a:pPr>
                        <a:lnSpc>
                          <a:spcPct val="115000"/>
                        </a:lnSpc>
                        <a:spcAft>
                          <a:spcPts val="0"/>
                        </a:spcAft>
                      </a:pPr>
                      <a:r>
                        <a:rPr lang="ru-RU" sz="1600" dirty="0">
                          <a:effectLst/>
                        </a:rPr>
                        <a:t>Серистый ангидрид</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dirty="0">
                          <a:effectLst/>
                        </a:rPr>
                        <a:t>70,0</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20,0</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0,4…0,5</a:t>
                      </a:r>
                      <a:endParaRPr lang="ru-RU" sz="1600">
                        <a:solidFill>
                          <a:srgbClr val="000000"/>
                        </a:solidFill>
                        <a:effectLst/>
                        <a:latin typeface="Courier New"/>
                        <a:ea typeface="Courier New"/>
                      </a:endParaRPr>
                    </a:p>
                  </a:txBody>
                  <a:tcPr marL="0" marR="0" marT="0" marB="0"/>
                </a:tc>
              </a:tr>
              <a:tr h="443597">
                <a:tc>
                  <a:txBody>
                    <a:bodyPr/>
                    <a:lstStyle/>
                    <a:p>
                      <a:pPr>
                        <a:lnSpc>
                          <a:spcPct val="115000"/>
                        </a:lnSpc>
                        <a:spcAft>
                          <a:spcPts val="0"/>
                        </a:spcAft>
                      </a:pPr>
                      <a:r>
                        <a:rPr lang="ru-RU" sz="1600" dirty="0">
                          <a:effectLst/>
                        </a:rPr>
                        <a:t>Фтористый водород</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7,5</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4,0</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0,4</a:t>
                      </a:r>
                      <a:endParaRPr lang="ru-RU" sz="1600">
                        <a:solidFill>
                          <a:srgbClr val="000000"/>
                        </a:solidFill>
                        <a:effectLst/>
                        <a:latin typeface="Courier New"/>
                        <a:ea typeface="Courier New"/>
                      </a:endParaRPr>
                    </a:p>
                  </a:txBody>
                  <a:tcPr marL="0" marR="0" marT="0" marB="0"/>
                </a:tc>
              </a:tr>
              <a:tr h="443597">
                <a:tc>
                  <a:txBody>
                    <a:bodyPr/>
                    <a:lstStyle/>
                    <a:p>
                      <a:pPr>
                        <a:lnSpc>
                          <a:spcPct val="115000"/>
                        </a:lnSpc>
                        <a:spcAft>
                          <a:spcPts val="0"/>
                        </a:spcAft>
                      </a:pPr>
                      <a:r>
                        <a:rPr lang="ru-RU" sz="1600" dirty="0">
                          <a:effectLst/>
                        </a:rPr>
                        <a:t>Цианистый водород</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1,5</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0,75</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0,02… 0,04</a:t>
                      </a:r>
                      <a:endParaRPr lang="ru-RU" sz="1600">
                        <a:solidFill>
                          <a:srgbClr val="000000"/>
                        </a:solidFill>
                        <a:effectLst/>
                        <a:latin typeface="Courier New"/>
                        <a:ea typeface="Courier New"/>
                      </a:endParaRPr>
                    </a:p>
                  </a:txBody>
                  <a:tcPr marL="0" marR="0" marT="0" marB="0"/>
                </a:tc>
              </a:tr>
              <a:tr h="443597">
                <a:tc>
                  <a:txBody>
                    <a:bodyPr/>
                    <a:lstStyle/>
                    <a:p>
                      <a:pPr>
                        <a:lnSpc>
                          <a:spcPct val="115000"/>
                        </a:lnSpc>
                        <a:spcAft>
                          <a:spcPts val="0"/>
                        </a:spcAft>
                      </a:pPr>
                      <a:r>
                        <a:rPr lang="ru-RU" sz="1600" dirty="0">
                          <a:effectLst/>
                        </a:rPr>
                        <a:t>Сероводород</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30,0</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5,0</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0,3</a:t>
                      </a:r>
                      <a:endParaRPr lang="ru-RU" sz="1600">
                        <a:solidFill>
                          <a:srgbClr val="000000"/>
                        </a:solidFill>
                        <a:effectLst/>
                        <a:latin typeface="Courier New"/>
                        <a:ea typeface="Courier New"/>
                      </a:endParaRPr>
                    </a:p>
                  </a:txBody>
                  <a:tcPr marL="0" marR="0" marT="0" marB="0"/>
                </a:tc>
              </a:tr>
              <a:tr h="443597">
                <a:tc>
                  <a:txBody>
                    <a:bodyPr/>
                    <a:lstStyle/>
                    <a:p>
                      <a:pPr>
                        <a:lnSpc>
                          <a:spcPct val="115000"/>
                        </a:lnSpc>
                        <a:spcAft>
                          <a:spcPts val="0"/>
                        </a:spcAft>
                      </a:pPr>
                      <a:r>
                        <a:rPr lang="ru-RU" sz="1600" dirty="0">
                          <a:effectLst/>
                        </a:rPr>
                        <a:t>Сероуглерод</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900,0</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135,0</a:t>
                      </a:r>
                      <a:endParaRPr lang="ru-RU" sz="16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a:effectLst/>
                        </a:rPr>
                        <a:t>1,5…1,6</a:t>
                      </a:r>
                      <a:endParaRPr lang="ru-RU" sz="1600">
                        <a:solidFill>
                          <a:srgbClr val="000000"/>
                        </a:solidFill>
                        <a:effectLst/>
                        <a:latin typeface="Courier New"/>
                        <a:ea typeface="Courier New"/>
                      </a:endParaRPr>
                    </a:p>
                  </a:txBody>
                  <a:tcPr marL="0" marR="0" marT="0" marB="0"/>
                </a:tc>
              </a:tr>
              <a:tr h="578086">
                <a:tc>
                  <a:txBody>
                    <a:bodyPr/>
                    <a:lstStyle/>
                    <a:p>
                      <a:pPr>
                        <a:lnSpc>
                          <a:spcPct val="115000"/>
                        </a:lnSpc>
                        <a:spcAft>
                          <a:spcPts val="0"/>
                        </a:spcAft>
                      </a:pPr>
                      <a:r>
                        <a:rPr lang="ru-RU" sz="1600" dirty="0">
                          <a:effectLst/>
                        </a:rPr>
                        <a:t>Нитрил акриловой кислоты</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dirty="0">
                          <a:effectLst/>
                        </a:rPr>
                        <a:t>7,0</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dirty="0">
                          <a:effectLst/>
                        </a:rPr>
                        <a:t>0,7</a:t>
                      </a:r>
                      <a:endParaRPr lang="ru-RU" sz="16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600" dirty="0">
                          <a:effectLst/>
                        </a:rPr>
                        <a:t>0,03</a:t>
                      </a:r>
                      <a:endParaRPr lang="ru-RU" sz="1600" dirty="0">
                        <a:solidFill>
                          <a:srgbClr val="000000"/>
                        </a:solidFill>
                        <a:effectLst/>
                        <a:latin typeface="Courier New"/>
                        <a:ea typeface="Courier New"/>
                      </a:endParaRPr>
                    </a:p>
                  </a:txBody>
                  <a:tcPr marL="0" marR="0" marT="0" marB="0"/>
                </a:tc>
              </a:tr>
            </a:tbl>
          </a:graphicData>
        </a:graphic>
      </p:graphicFrame>
    </p:spTree>
    <p:extLst>
      <p:ext uri="{BB962C8B-B14F-4D97-AF65-F5344CB8AC3E}">
        <p14:creationId xmlns:p14="http://schemas.microsoft.com/office/powerpoint/2010/main" val="2508733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141778"/>
            <a:ext cx="8784976" cy="5124480"/>
          </a:xfrm>
          <a:prstGeom prst="rect">
            <a:avLst/>
          </a:prstGeom>
        </p:spPr>
        <p:txBody>
          <a:bodyPr wrap="square">
            <a:spAutoFit/>
          </a:bodyPr>
          <a:lstStyle/>
          <a:p>
            <a:pPr marL="457200" indent="450215" algn="ctr">
              <a:lnSpc>
                <a:spcPct val="150000"/>
              </a:lnSpc>
              <a:spcAft>
                <a:spcPts val="1800"/>
              </a:spcAft>
              <a:tabLst>
                <a:tab pos="-540385" algn="l"/>
                <a:tab pos="-180340" algn="l"/>
              </a:tabLst>
            </a:pPr>
            <a:r>
              <a:rPr lang="ru-RU" b="1" dirty="0" smtClean="0">
                <a:solidFill>
                  <a:srgbClr val="000000"/>
                </a:solidFill>
                <a:effectLst/>
                <a:latin typeface="Times New Roman"/>
                <a:ea typeface="Courier New"/>
              </a:rPr>
              <a:t>3. Аварии на </a:t>
            </a:r>
            <a:r>
              <a:rPr lang="ru-RU" b="1" dirty="0" err="1" smtClean="0">
                <a:solidFill>
                  <a:srgbClr val="000000"/>
                </a:solidFill>
                <a:effectLst/>
                <a:latin typeface="Times New Roman"/>
                <a:ea typeface="Courier New"/>
              </a:rPr>
              <a:t>пожаро</a:t>
            </a:r>
            <a:r>
              <a:rPr lang="ru-RU" b="1" dirty="0" smtClean="0">
                <a:solidFill>
                  <a:srgbClr val="000000"/>
                </a:solidFill>
                <a:effectLst/>
                <a:latin typeface="Times New Roman"/>
                <a:ea typeface="Courier New"/>
              </a:rPr>
              <a:t>-взрывоопасных объектах:</a:t>
            </a:r>
            <a:endParaRPr lang="ru-RU" sz="1600" dirty="0" smtClean="0">
              <a:solidFill>
                <a:srgbClr val="000000"/>
              </a:solidFill>
              <a:effectLst/>
              <a:latin typeface="Courier New"/>
              <a:ea typeface="Courier New"/>
            </a:endParaRPr>
          </a:p>
          <a:p>
            <a:pPr lvl="0" indent="620713" algn="just">
              <a:lnSpc>
                <a:spcPct val="150000"/>
              </a:lnSpc>
              <a:spcAft>
                <a:spcPts val="1800"/>
              </a:spcAft>
              <a:buFont typeface="Symbol"/>
              <a:buChar char=""/>
              <a:tabLst>
                <a:tab pos="-540385" algn="l"/>
                <a:tab pos="-180340" algn="l"/>
              </a:tabLst>
            </a:pPr>
            <a:r>
              <a:rPr lang="ru-RU" b="1" dirty="0" smtClean="0">
                <a:solidFill>
                  <a:srgbClr val="000000"/>
                </a:solidFill>
                <a:effectLst/>
                <a:latin typeface="Times New Roman"/>
                <a:ea typeface="Courier New"/>
              </a:rPr>
              <a:t>аварии, пожары и взрывы на объектах</a:t>
            </a:r>
            <a:r>
              <a:rPr lang="ru-RU" dirty="0" smtClean="0">
                <a:solidFill>
                  <a:srgbClr val="000000"/>
                </a:solidFill>
                <a:effectLst/>
                <a:latin typeface="Times New Roman"/>
                <a:ea typeface="Courier New"/>
              </a:rPr>
              <a:t>, использующих в технологическом процессе или имеющих на хранении взрывчатые, легковоспламеняющиеся, иные пожароопасные вещества и материалы, повлекшие за собой механические и термические травмы, отравление и гибель людей, разрушения основных производственных фондов, нарушение производственного цикла и жизнедеятельности людей в границах зон чрезвычайных ситуации;</a:t>
            </a:r>
            <a:endParaRPr lang="ru-RU" sz="1600" dirty="0" smtClean="0">
              <a:solidFill>
                <a:srgbClr val="000000"/>
              </a:solidFill>
              <a:effectLst/>
              <a:latin typeface="Courier New"/>
              <a:ea typeface="Courier New"/>
            </a:endParaRPr>
          </a:p>
          <a:p>
            <a:pPr lvl="0" indent="620713" algn="just">
              <a:lnSpc>
                <a:spcPct val="150000"/>
              </a:lnSpc>
              <a:spcAft>
                <a:spcPts val="1800"/>
              </a:spcAft>
              <a:buFont typeface="Symbol"/>
              <a:buChar char=""/>
              <a:tabLst>
                <a:tab pos="-540385" algn="l"/>
                <a:tab pos="-180340" algn="l"/>
              </a:tabLst>
            </a:pPr>
            <a:r>
              <a:rPr lang="ru-RU" b="1" dirty="0" smtClean="0">
                <a:solidFill>
                  <a:srgbClr val="000000"/>
                </a:solidFill>
                <a:effectLst/>
                <a:latin typeface="Times New Roman"/>
                <a:ea typeface="Courier New"/>
              </a:rPr>
              <a:t>аварии, пожары и обрушение пород, связанные со взрывами газа и пыли на угольных шахтах и в горнорудной промышленности</a:t>
            </a:r>
            <a:r>
              <a:rPr lang="ru-RU" dirty="0" smtClean="0">
                <a:solidFill>
                  <a:srgbClr val="000000"/>
                </a:solidFill>
                <a:effectLst/>
                <a:latin typeface="Times New Roman"/>
                <a:ea typeface="Courier New"/>
              </a:rPr>
              <a:t>, повлекшие за собой травмы, отравления и гибель людей и требующие для проведения поисково-спасательных работ применения специального снаряжения и средств защиты органов дыхания.</a:t>
            </a:r>
            <a:endParaRPr lang="ru-RU" sz="1600" dirty="0">
              <a:solidFill>
                <a:srgbClr val="000000"/>
              </a:solidFill>
              <a:effectLst/>
              <a:latin typeface="Courier New"/>
              <a:ea typeface="Courier New"/>
            </a:endParaRPr>
          </a:p>
        </p:txBody>
      </p:sp>
    </p:spTree>
    <p:extLst>
      <p:ext uri="{BB962C8B-B14F-4D97-AF65-F5344CB8AC3E}">
        <p14:creationId xmlns:p14="http://schemas.microsoft.com/office/powerpoint/2010/main" val="2784954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87918"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32292"/>
          <a:stretch/>
        </p:blipFill>
        <p:spPr bwMode="auto">
          <a:xfrm>
            <a:off x="4487917" y="0"/>
            <a:ext cx="4659919"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7879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1054" y="-23874"/>
            <a:ext cx="8784976" cy="5493812"/>
          </a:xfrm>
          <a:prstGeom prst="rect">
            <a:avLst/>
          </a:prstGeom>
        </p:spPr>
        <p:txBody>
          <a:bodyPr wrap="square">
            <a:spAutoFit/>
          </a:bodyPr>
          <a:lstStyle/>
          <a:p>
            <a:pPr indent="555625" algn="ctr">
              <a:lnSpc>
                <a:spcPct val="150000"/>
              </a:lnSpc>
              <a:tabLst>
                <a:tab pos="-540385" algn="l"/>
                <a:tab pos="-180340" algn="l"/>
              </a:tabLst>
            </a:pPr>
            <a:r>
              <a:rPr lang="ru-RU" b="1" dirty="0" smtClean="0">
                <a:solidFill>
                  <a:srgbClr val="000000"/>
                </a:solidFill>
                <a:effectLst/>
                <a:latin typeface="Times New Roman"/>
                <a:ea typeface="Courier New"/>
              </a:rPr>
              <a:t>4. Аварии на энергетических и коммунальных системах:</a:t>
            </a:r>
          </a:p>
          <a:p>
            <a:pPr indent="555625" algn="ctr">
              <a:lnSpc>
                <a:spcPct val="150000"/>
              </a:lnSpc>
              <a:tabLst>
                <a:tab pos="-540385" algn="l"/>
                <a:tab pos="-180340" algn="l"/>
              </a:tabLst>
            </a:pPr>
            <a:endParaRPr lang="ru-RU" dirty="0" smtClean="0">
              <a:solidFill>
                <a:srgbClr val="000000"/>
              </a:solidFill>
              <a:effectLst/>
              <a:latin typeface="Courier New"/>
              <a:ea typeface="Courier New"/>
            </a:endParaRPr>
          </a:p>
          <a:p>
            <a:pPr lvl="0" indent="555625" algn="just">
              <a:lnSpc>
                <a:spcPct val="150000"/>
              </a:lnSpc>
              <a:buFont typeface="Symbol"/>
              <a:buChar char=""/>
              <a:tabLst>
                <a:tab pos="-540385" algn="l"/>
                <a:tab pos="-180340" algn="l"/>
              </a:tabLst>
            </a:pPr>
            <a:r>
              <a:rPr lang="ru-RU" b="1" dirty="0" smtClean="0">
                <a:solidFill>
                  <a:srgbClr val="000000"/>
                </a:solidFill>
                <a:effectLst/>
                <a:latin typeface="Times New Roman"/>
                <a:ea typeface="Courier New"/>
              </a:rPr>
              <a:t>аварии и пожары на ГЭС, ГРЭС, ТЭЦ, районных теплоцентралях, электросетях, котельных установках, компрессорных и газораспределительных станциях и других объектах энергоснабжения,</a:t>
            </a:r>
            <a:r>
              <a:rPr lang="ru-RU" dirty="0" smtClean="0">
                <a:solidFill>
                  <a:srgbClr val="000000"/>
                </a:solidFill>
                <a:effectLst/>
                <a:latin typeface="Times New Roman"/>
                <a:ea typeface="Courier New"/>
              </a:rPr>
              <a:t> повлекшие за собой аварийное отключение энергоснабжения ответственных потребителей промышленности и сельского хозяйства и нарушение жизнедеятельности населения;</a:t>
            </a:r>
            <a:endParaRPr lang="ru-RU" dirty="0" smtClean="0">
              <a:solidFill>
                <a:srgbClr val="000000"/>
              </a:solidFill>
              <a:effectLst/>
              <a:latin typeface="Courier New"/>
              <a:ea typeface="Courier New"/>
            </a:endParaRPr>
          </a:p>
          <a:p>
            <a:pPr lvl="0" indent="555625" algn="just">
              <a:lnSpc>
                <a:spcPct val="150000"/>
              </a:lnSpc>
              <a:buFont typeface="Symbol"/>
              <a:buChar char=""/>
              <a:tabLst>
                <a:tab pos="-540385" algn="l"/>
                <a:tab pos="-180340" algn="l"/>
              </a:tabLst>
            </a:pPr>
            <a:r>
              <a:rPr lang="ru-RU" b="1" dirty="0" smtClean="0">
                <a:solidFill>
                  <a:srgbClr val="000000"/>
                </a:solidFill>
                <a:effectLst/>
                <a:latin typeface="Times New Roman"/>
                <a:ea typeface="Courier New"/>
              </a:rPr>
              <a:t>аварии на газопроводах, водозаборах, водопроводах, канализации и других коммунальных объектах,</a:t>
            </a:r>
            <a:r>
              <a:rPr lang="ru-RU" dirty="0" smtClean="0">
                <a:solidFill>
                  <a:srgbClr val="000000"/>
                </a:solidFill>
                <a:effectLst/>
                <a:latin typeface="Times New Roman"/>
                <a:ea typeface="Courier New"/>
              </a:rPr>
              <a:t> повлекшие за собой нарушение жизнедеятельности и угрозу здоровью населения;</a:t>
            </a:r>
            <a:endParaRPr lang="ru-RU" dirty="0" smtClean="0">
              <a:solidFill>
                <a:srgbClr val="000000"/>
              </a:solidFill>
              <a:effectLst/>
              <a:latin typeface="Courier New"/>
              <a:ea typeface="Courier New"/>
            </a:endParaRPr>
          </a:p>
          <a:p>
            <a:pPr lvl="0" indent="555625" algn="just">
              <a:lnSpc>
                <a:spcPct val="150000"/>
              </a:lnSpc>
              <a:buFont typeface="Symbol"/>
              <a:buChar char=""/>
              <a:tabLst>
                <a:tab pos="-540385" algn="l"/>
                <a:tab pos="-180340" algn="l"/>
              </a:tabLst>
            </a:pPr>
            <a:r>
              <a:rPr lang="ru-RU" b="1" dirty="0" smtClean="0">
                <a:solidFill>
                  <a:srgbClr val="000000"/>
                </a:solidFill>
                <a:effectLst/>
                <a:latin typeface="Times New Roman"/>
                <a:ea typeface="Courier New"/>
              </a:rPr>
              <a:t>аварии на газоочистных установках, биологических и других очистных сооружениях,</a:t>
            </a:r>
            <a:r>
              <a:rPr lang="ru-RU" dirty="0" smtClean="0">
                <a:solidFill>
                  <a:srgbClr val="000000"/>
                </a:solidFill>
                <a:effectLst/>
                <a:latin typeface="Times New Roman"/>
                <a:ea typeface="Courier New"/>
              </a:rPr>
              <a:t> вызвавшие загрязнение атмосферы, почвы, поверхностных и подземных вод вредными веществами в концентрациях, угрожающих здоровью людей.</a:t>
            </a:r>
            <a:endParaRPr lang="ru-RU" dirty="0">
              <a:solidFill>
                <a:srgbClr val="000000"/>
              </a:solidFill>
              <a:effectLst/>
              <a:latin typeface="Courier New"/>
              <a:ea typeface="Courier New"/>
            </a:endParaRPr>
          </a:p>
        </p:txBody>
      </p:sp>
    </p:spTree>
    <p:extLst>
      <p:ext uri="{BB962C8B-B14F-4D97-AF65-F5344CB8AC3E}">
        <p14:creationId xmlns:p14="http://schemas.microsoft.com/office/powerpoint/2010/main" val="412522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3194"/>
            <a:ext cx="8784976" cy="5454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6464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6470" y="36236"/>
            <a:ext cx="8856984" cy="1477328"/>
          </a:xfrm>
          <a:prstGeom prst="rect">
            <a:avLst/>
          </a:prstGeom>
        </p:spPr>
        <p:txBody>
          <a:bodyPr wrap="square">
            <a:spAutoFit/>
          </a:bodyPr>
          <a:lstStyle/>
          <a:p>
            <a:pPr indent="449263" algn="ctr">
              <a:tabLst>
                <a:tab pos="-540385" algn="l"/>
                <a:tab pos="-180340" algn="l"/>
              </a:tabLst>
            </a:pPr>
            <a:r>
              <a:rPr lang="ru-RU" b="1" dirty="0" smtClean="0">
                <a:solidFill>
                  <a:srgbClr val="000000"/>
                </a:solidFill>
                <a:effectLst/>
                <a:latin typeface="Times New Roman"/>
                <a:ea typeface="Courier New"/>
              </a:rPr>
              <a:t>5. Внезапное обрушение конструкций зданий</a:t>
            </a:r>
            <a:r>
              <a:rPr lang="ru-RU" dirty="0" smtClean="0">
                <a:solidFill>
                  <a:srgbClr val="000000"/>
                </a:solidFill>
                <a:effectLst/>
                <a:latin typeface="Times New Roman"/>
                <a:ea typeface="Courier New"/>
              </a:rPr>
              <a:t> </a:t>
            </a:r>
          </a:p>
          <a:p>
            <a:pPr indent="449263" algn="just">
              <a:tabLst>
                <a:tab pos="-540385" algn="l"/>
                <a:tab pos="-180340" algn="l"/>
              </a:tabLst>
            </a:pPr>
            <a:r>
              <a:rPr lang="ru-RU" dirty="0" smtClean="0">
                <a:solidFill>
                  <a:srgbClr val="000000"/>
                </a:solidFill>
                <a:effectLst/>
                <a:latin typeface="Times New Roman"/>
                <a:ea typeface="Courier New"/>
              </a:rPr>
              <a:t>школ, больниц, кинотеатров и других объектов социального назначения, а также зданий жилого сектора, пожары, взрывы газа и другие происшествия, связанные с гибелью людей и требующие немедленного проведения аварийно-спасательных работ и оказания экстренной медицинской помощи пострадавшим.</a:t>
            </a:r>
            <a:endParaRPr lang="ru-RU" sz="1600" dirty="0">
              <a:solidFill>
                <a:srgbClr val="000000"/>
              </a:solidFill>
              <a:effectLst/>
              <a:latin typeface="Courier New"/>
              <a:ea typeface="Courier New"/>
            </a:endParaRPr>
          </a:p>
        </p:txBody>
      </p:sp>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511" r="178" b="12101"/>
          <a:stretch/>
        </p:blipFill>
        <p:spPr bwMode="auto">
          <a:xfrm>
            <a:off x="92292" y="1513564"/>
            <a:ext cx="8841162" cy="4177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093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856984" cy="5458546"/>
          </a:xfrm>
          <a:prstGeom prst="rect">
            <a:avLst/>
          </a:prstGeom>
        </p:spPr>
        <p:txBody>
          <a:bodyPr wrap="square">
            <a:spAutoFit/>
          </a:bodyPr>
          <a:lstStyle/>
          <a:p>
            <a:pPr indent="620713" algn="ctr">
              <a:lnSpc>
                <a:spcPct val="150000"/>
              </a:lnSpc>
              <a:tabLst>
                <a:tab pos="-540385" algn="l"/>
                <a:tab pos="-180340" algn="l"/>
              </a:tabLst>
            </a:pPr>
            <a:r>
              <a:rPr lang="ru-RU" b="1" dirty="0" smtClean="0">
                <a:solidFill>
                  <a:srgbClr val="000000"/>
                </a:solidFill>
                <a:effectLst/>
                <a:latin typeface="Times New Roman"/>
                <a:ea typeface="Courier New"/>
              </a:rPr>
              <a:t>6. Аварии, связанные с использованием или хранением радиоактивных и других опасных и экологически вредных веществ:</a:t>
            </a:r>
            <a:endParaRPr lang="ru-RU" sz="1600" dirty="0" smtClean="0">
              <a:solidFill>
                <a:srgbClr val="000000"/>
              </a:solidFill>
              <a:effectLst/>
              <a:latin typeface="Courier New"/>
              <a:ea typeface="Courier New"/>
            </a:endParaRPr>
          </a:p>
          <a:p>
            <a:pPr lvl="0" indent="620713" algn="just">
              <a:lnSpc>
                <a:spcPct val="150000"/>
              </a:lnSpc>
              <a:buFont typeface="Symbol"/>
              <a:buChar char=""/>
              <a:tabLst>
                <a:tab pos="-540385" algn="l"/>
                <a:tab pos="-180340" algn="l"/>
              </a:tabLst>
            </a:pPr>
            <a:r>
              <a:rPr lang="ru-RU" b="1" dirty="0" smtClean="0">
                <a:solidFill>
                  <a:srgbClr val="000000"/>
                </a:solidFill>
                <a:effectLst/>
                <a:latin typeface="Times New Roman"/>
                <a:ea typeface="Courier New"/>
              </a:rPr>
              <a:t>аварии на объектах, использующих в технологическом процессе радиоактивные вещества и повлекшие их выброс</a:t>
            </a:r>
            <a:r>
              <a:rPr lang="ru-RU" dirty="0" smtClean="0">
                <a:solidFill>
                  <a:srgbClr val="000000"/>
                </a:solidFill>
                <a:effectLst/>
                <a:latin typeface="Times New Roman"/>
                <a:ea typeface="Courier New"/>
              </a:rPr>
              <a:t> за пределы санитарно-защитной зоны, в результате чего возникшая повышенная радиоактивность может вызвать угрозу получения людьми сверхдопустимых доз облучения; </a:t>
            </a:r>
            <a:endParaRPr lang="ru-RU" sz="1600" dirty="0" smtClean="0">
              <a:solidFill>
                <a:srgbClr val="000000"/>
              </a:solidFill>
              <a:effectLst/>
              <a:latin typeface="Courier New"/>
              <a:ea typeface="Courier New"/>
            </a:endParaRPr>
          </a:p>
          <a:p>
            <a:pPr lvl="0" indent="620713" algn="just">
              <a:lnSpc>
                <a:spcPct val="150000"/>
              </a:lnSpc>
              <a:buFont typeface="Symbol"/>
              <a:buChar char=""/>
              <a:tabLst>
                <a:tab pos="-540385" algn="l"/>
                <a:tab pos="-180340" algn="l"/>
              </a:tabLst>
            </a:pPr>
            <a:r>
              <a:rPr lang="ru-RU" b="1" dirty="0" smtClean="0">
                <a:solidFill>
                  <a:srgbClr val="000000"/>
                </a:solidFill>
                <a:effectLst/>
                <a:latin typeface="Times New Roman"/>
                <a:ea typeface="Courier New"/>
              </a:rPr>
              <a:t>аварии (прорыв) на накопителях</a:t>
            </a:r>
            <a:r>
              <a:rPr lang="ru-RU" dirty="0" smtClean="0">
                <a:solidFill>
                  <a:srgbClr val="000000"/>
                </a:solidFill>
                <a:effectLst/>
                <a:latin typeface="Times New Roman"/>
                <a:ea typeface="Courier New"/>
              </a:rPr>
              <a:t> радиоактивных отходов, </a:t>
            </a:r>
            <a:r>
              <a:rPr lang="ru-RU" dirty="0" err="1" smtClean="0">
                <a:solidFill>
                  <a:srgbClr val="000000"/>
                </a:solidFill>
                <a:effectLst/>
                <a:latin typeface="Times New Roman"/>
                <a:ea typeface="Courier New"/>
              </a:rPr>
              <a:t>хвостохранилищах</a:t>
            </a:r>
            <a:r>
              <a:rPr lang="ru-RU" dirty="0" smtClean="0">
                <a:solidFill>
                  <a:srgbClr val="000000"/>
                </a:solidFill>
                <a:effectLst/>
                <a:latin typeface="Times New Roman"/>
                <a:ea typeface="Courier New"/>
              </a:rPr>
              <a:t>, </a:t>
            </a:r>
            <a:r>
              <a:rPr lang="ru-RU" dirty="0" err="1" smtClean="0">
                <a:solidFill>
                  <a:srgbClr val="000000"/>
                </a:solidFill>
                <a:effectLst/>
                <a:latin typeface="Times New Roman"/>
                <a:ea typeface="Courier New"/>
              </a:rPr>
              <a:t>шламонакопителях</a:t>
            </a:r>
            <a:r>
              <a:rPr lang="ru-RU" dirty="0" smtClean="0">
                <a:solidFill>
                  <a:srgbClr val="000000"/>
                </a:solidFill>
                <a:effectLst/>
                <a:latin typeface="Times New Roman"/>
                <a:ea typeface="Courier New"/>
              </a:rPr>
              <a:t> и </a:t>
            </a:r>
            <a:r>
              <a:rPr lang="ru-RU" dirty="0" err="1" smtClean="0">
                <a:solidFill>
                  <a:srgbClr val="000000"/>
                </a:solidFill>
                <a:effectLst/>
                <a:latin typeface="Times New Roman"/>
                <a:ea typeface="Courier New"/>
              </a:rPr>
              <a:t>ядомогильниках</a:t>
            </a:r>
            <a:r>
              <a:rPr lang="ru-RU" dirty="0" smtClean="0">
                <a:solidFill>
                  <a:srgbClr val="000000"/>
                </a:solidFill>
                <a:effectLst/>
                <a:latin typeface="Times New Roman"/>
                <a:ea typeface="Courier New"/>
              </a:rPr>
              <a:t>, представляющие угрозу для окружающей среды и здоровья людей; аварии при перевозках радиоактивных материалов</a:t>
            </a:r>
            <a:r>
              <a:rPr lang="ru-RU" sz="1600" dirty="0" smtClean="0">
                <a:solidFill>
                  <a:srgbClr val="000000"/>
                </a:solidFill>
                <a:effectLst/>
                <a:latin typeface="Times New Roman"/>
                <a:ea typeface="Courier New"/>
              </a:rPr>
              <a:t>;</a:t>
            </a:r>
            <a:endParaRPr lang="ru-RU" sz="1600" dirty="0" smtClean="0">
              <a:solidFill>
                <a:srgbClr val="000000"/>
              </a:solidFill>
              <a:effectLst/>
              <a:latin typeface="Courier New"/>
              <a:ea typeface="Courier New"/>
            </a:endParaRPr>
          </a:p>
          <a:p>
            <a:pPr lvl="0" indent="620713" algn="just">
              <a:lnSpc>
                <a:spcPct val="150000"/>
              </a:lnSpc>
              <a:buFont typeface="Symbol"/>
              <a:buChar char=""/>
              <a:tabLst>
                <a:tab pos="-540385" algn="l"/>
                <a:tab pos="-180340" algn="l"/>
              </a:tabLst>
            </a:pPr>
            <a:r>
              <a:rPr lang="ru-RU" b="1" dirty="0" smtClean="0">
                <a:solidFill>
                  <a:srgbClr val="000000"/>
                </a:solidFill>
                <a:effectLst/>
                <a:latin typeface="Times New Roman"/>
                <a:ea typeface="Courier New"/>
              </a:rPr>
              <a:t>утрата радиоизотопных изделий;</a:t>
            </a:r>
            <a:endParaRPr lang="ru-RU" sz="1600" dirty="0" smtClean="0">
              <a:solidFill>
                <a:srgbClr val="000000"/>
              </a:solidFill>
              <a:effectLst/>
              <a:latin typeface="Courier New"/>
              <a:ea typeface="Courier New"/>
            </a:endParaRPr>
          </a:p>
          <a:p>
            <a:pPr lvl="0" indent="620713" algn="just">
              <a:lnSpc>
                <a:spcPct val="150000"/>
              </a:lnSpc>
              <a:buFont typeface="Symbol"/>
              <a:buChar char=""/>
              <a:tabLst>
                <a:tab pos="-540385" algn="l"/>
                <a:tab pos="-180340" algn="l"/>
              </a:tabLst>
            </a:pPr>
            <a:r>
              <a:rPr lang="ru-RU" b="1" dirty="0" smtClean="0">
                <a:solidFill>
                  <a:srgbClr val="000000"/>
                </a:solidFill>
                <a:effectLst/>
                <a:latin typeface="Times New Roman"/>
                <a:ea typeface="Courier New"/>
              </a:rPr>
              <a:t>ситуации, связанные с утечкой биологических средств</a:t>
            </a:r>
            <a:r>
              <a:rPr lang="ru-RU" dirty="0" smtClean="0">
                <a:solidFill>
                  <a:srgbClr val="000000"/>
                </a:solidFill>
                <a:effectLst/>
                <a:latin typeface="Times New Roman"/>
                <a:ea typeface="Courier New"/>
              </a:rPr>
              <a:t> в окружающую среду или их утратой в научно-исследовательских и других учреждениях, осуществляющих изготовление, хранение и транспортировку биологических средств и препаратов из них.</a:t>
            </a:r>
            <a:endParaRPr lang="ru-RU" sz="1600" dirty="0">
              <a:solidFill>
                <a:srgbClr val="000000"/>
              </a:solidFill>
              <a:effectLst/>
              <a:latin typeface="Courier New"/>
              <a:ea typeface="Courier New"/>
            </a:endParaRPr>
          </a:p>
        </p:txBody>
      </p:sp>
    </p:spTree>
    <p:extLst>
      <p:ext uri="{BB962C8B-B14F-4D97-AF65-F5344CB8AC3E}">
        <p14:creationId xmlns:p14="http://schemas.microsoft.com/office/powerpoint/2010/main" val="230982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1196"/>
            <a:ext cx="8784976"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0691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39239"/>
            <a:ext cx="8712968" cy="2031325"/>
          </a:xfrm>
          <a:prstGeom prst="rect">
            <a:avLst/>
          </a:prstGeom>
        </p:spPr>
        <p:txBody>
          <a:bodyPr wrap="square">
            <a:spAutoFit/>
          </a:bodyPr>
          <a:lstStyle/>
          <a:p>
            <a:pPr indent="620713" algn="ctr">
              <a:tabLst>
                <a:tab pos="-540385" algn="l"/>
                <a:tab pos="-180340" algn="l"/>
              </a:tabLst>
            </a:pPr>
            <a:r>
              <a:rPr lang="ru-RU" b="1" dirty="0" smtClean="0">
                <a:solidFill>
                  <a:srgbClr val="000000"/>
                </a:solidFill>
                <a:effectLst/>
                <a:latin typeface="Times New Roman"/>
                <a:ea typeface="Courier New"/>
              </a:rPr>
              <a:t>7. Гидротехнические катастрофы и аварии:</a:t>
            </a:r>
            <a:endParaRPr lang="ru-RU" sz="1600" dirty="0" smtClean="0">
              <a:solidFill>
                <a:srgbClr val="000000"/>
              </a:solidFill>
              <a:effectLst/>
              <a:latin typeface="Courier New"/>
              <a:ea typeface="Courier New"/>
            </a:endParaRPr>
          </a:p>
          <a:p>
            <a:pPr lvl="0" indent="620713" algn="just">
              <a:buFont typeface="Symbol"/>
              <a:buChar char=""/>
              <a:tabLst>
                <a:tab pos="-540385" algn="l"/>
                <a:tab pos="-180340" algn="l"/>
              </a:tabLst>
            </a:pPr>
            <a:r>
              <a:rPr lang="ru-RU" b="1" dirty="0" smtClean="0">
                <a:solidFill>
                  <a:srgbClr val="000000"/>
                </a:solidFill>
                <a:effectLst/>
                <a:latin typeface="Times New Roman"/>
                <a:ea typeface="Courier New"/>
              </a:rPr>
              <a:t>катастрофические затопления,</a:t>
            </a:r>
            <a:r>
              <a:rPr lang="ru-RU" dirty="0" smtClean="0">
                <a:solidFill>
                  <a:srgbClr val="000000"/>
                </a:solidFill>
                <a:effectLst/>
                <a:latin typeface="Times New Roman"/>
                <a:ea typeface="Courier New"/>
              </a:rPr>
              <a:t> возникшие в результате разрушения гидротехнических сооружений на водохранилищах, реках и каналах, прорыва высокогорных озер и повлекшие за собой человеческие жертвы, нарушение функционирования промышленных и сельскохозяйственных объектов, жизнедеятельности населения в зонах затоплений и требующие проведения экстренных </a:t>
            </a:r>
            <a:r>
              <a:rPr lang="ru-RU" dirty="0" err="1" smtClean="0">
                <a:solidFill>
                  <a:srgbClr val="000000"/>
                </a:solidFill>
                <a:effectLst/>
                <a:latin typeface="Times New Roman"/>
                <a:ea typeface="Courier New"/>
              </a:rPr>
              <a:t>эвакомероприятий</a:t>
            </a:r>
            <a:r>
              <a:rPr lang="ru-RU" dirty="0" smtClean="0">
                <a:solidFill>
                  <a:srgbClr val="000000"/>
                </a:solidFill>
                <a:effectLst/>
                <a:latin typeface="Times New Roman"/>
                <a:ea typeface="Courier New"/>
              </a:rPr>
              <a:t>.</a:t>
            </a:r>
            <a:endParaRPr lang="ru-RU" sz="1600" dirty="0">
              <a:solidFill>
                <a:srgbClr val="000000"/>
              </a:solidFill>
              <a:effectLst/>
              <a:latin typeface="Courier New"/>
              <a:ea typeface="Courier New"/>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070564"/>
            <a:ext cx="8712968" cy="3644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17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5714" y="0"/>
            <a:ext cx="8784976" cy="5632311"/>
          </a:xfrm>
          <a:prstGeom prst="rect">
            <a:avLst/>
          </a:prstGeom>
        </p:spPr>
        <p:txBody>
          <a:bodyPr wrap="square">
            <a:spAutoFit/>
          </a:bodyPr>
          <a:lstStyle/>
          <a:p>
            <a:pPr indent="719138" algn="just">
              <a:spcAft>
                <a:spcPts val="0"/>
              </a:spcAft>
            </a:pPr>
            <a:r>
              <a:rPr lang="ru-RU" sz="2000" b="1" dirty="0" smtClean="0">
                <a:solidFill>
                  <a:srgbClr val="000000"/>
                </a:solidFill>
                <a:effectLst/>
                <a:latin typeface="Times New Roman"/>
                <a:ea typeface="Courier New"/>
              </a:rPr>
              <a:t>Авария</a:t>
            </a:r>
            <a:r>
              <a:rPr lang="ru-RU" sz="2000" dirty="0" smtClean="0">
                <a:solidFill>
                  <a:srgbClr val="000000"/>
                </a:solidFill>
                <a:effectLst/>
                <a:latin typeface="Times New Roman"/>
                <a:ea typeface="Courier New"/>
              </a:rPr>
              <a:t> (производственная, транспортная) - экстремальное событие техногенного характера, происшедшее в результате внешних воздействий или внутренних сбоев в работе или отказе элементов технических средств, зданий, сооружений, приведшее к человеческим жертвам. </a:t>
            </a:r>
            <a:endParaRPr lang="ru-RU" sz="2000" dirty="0" smtClean="0">
              <a:solidFill>
                <a:srgbClr val="000000"/>
              </a:solidFill>
              <a:effectLst/>
              <a:latin typeface="Courier New"/>
              <a:ea typeface="Courier New"/>
            </a:endParaRPr>
          </a:p>
          <a:p>
            <a:pPr indent="719138" algn="just">
              <a:spcAft>
                <a:spcPts val="0"/>
              </a:spcAft>
            </a:pPr>
            <a:r>
              <a:rPr lang="ru-RU" sz="2000" b="1" dirty="0" smtClean="0">
                <a:solidFill>
                  <a:srgbClr val="000000"/>
                </a:solidFill>
                <a:effectLst/>
                <a:latin typeface="Times New Roman"/>
                <a:ea typeface="Courier New"/>
              </a:rPr>
              <a:t>Производственная авария</a:t>
            </a:r>
            <a:r>
              <a:rPr lang="ru-RU" sz="2000" dirty="0" smtClean="0">
                <a:solidFill>
                  <a:srgbClr val="000000"/>
                </a:solidFill>
                <a:effectLst/>
                <a:latin typeface="Times New Roman"/>
                <a:ea typeface="Courier New"/>
              </a:rPr>
              <a:t> – это повреждение машины, станка, оборудования, здания, сооружения. Происходят аварии на коммунально-энергетических сетях, промышленных предприятиях. Если эти происшествия не столько значительны и не повлекли за собой серьезных человеческих жертв – их обычно относят к разряду аварий.</a:t>
            </a:r>
            <a:endParaRPr lang="ru-RU" sz="2000" dirty="0" smtClean="0">
              <a:solidFill>
                <a:srgbClr val="000000"/>
              </a:solidFill>
              <a:effectLst/>
              <a:latin typeface="Courier New"/>
              <a:ea typeface="Courier New"/>
            </a:endParaRPr>
          </a:p>
          <a:p>
            <a:pPr indent="719138" algn="just">
              <a:spcAft>
                <a:spcPts val="0"/>
              </a:spcAft>
            </a:pPr>
            <a:r>
              <a:rPr lang="ru-RU" sz="2000" b="1" dirty="0" smtClean="0">
                <a:solidFill>
                  <a:srgbClr val="000000"/>
                </a:solidFill>
                <a:effectLst/>
                <a:latin typeface="Times New Roman"/>
                <a:ea typeface="Courier New"/>
              </a:rPr>
              <a:t>Катастрофа</a:t>
            </a:r>
            <a:r>
              <a:rPr lang="ru-RU" sz="2000" dirty="0" smtClean="0">
                <a:solidFill>
                  <a:srgbClr val="000000"/>
                </a:solidFill>
                <a:effectLst/>
                <a:latin typeface="Times New Roman"/>
                <a:ea typeface="Courier New"/>
              </a:rPr>
              <a:t> – крупная авария, повлекшая за собой человеческие жертвы, ущерб здоровью людей, разрушение либо уничтожение объектов, материальных ценностей в значительных размерах, а также приведшая к серьезному ущербу окружающей природной среды.</a:t>
            </a:r>
            <a:endParaRPr lang="ru-RU" sz="2000" dirty="0" smtClean="0">
              <a:solidFill>
                <a:srgbClr val="000000"/>
              </a:solidFill>
              <a:effectLst/>
              <a:latin typeface="Courier New"/>
              <a:ea typeface="Courier New"/>
            </a:endParaRPr>
          </a:p>
          <a:p>
            <a:pPr indent="719138" algn="just">
              <a:spcAft>
                <a:spcPts val="0"/>
              </a:spcAft>
            </a:pPr>
            <a:r>
              <a:rPr lang="ru-RU" sz="2000" b="1" dirty="0" smtClean="0">
                <a:solidFill>
                  <a:srgbClr val="000000"/>
                </a:solidFill>
                <a:effectLst/>
                <a:latin typeface="Times New Roman"/>
                <a:ea typeface="Courier New"/>
              </a:rPr>
              <a:t>Природно-техногенная катастрофа</a:t>
            </a:r>
            <a:r>
              <a:rPr lang="ru-RU" sz="2000" dirty="0" smtClean="0">
                <a:solidFill>
                  <a:srgbClr val="000000"/>
                </a:solidFill>
                <a:effectLst/>
                <a:latin typeface="Times New Roman"/>
                <a:ea typeface="Courier New"/>
              </a:rPr>
              <a:t>, разрушительный процесс, развивающийся в результате нарушения нормального взаимодействия технологических объектов с компонентами окружающей природной среды, приводящий к гибели людей, разрушению и повреждению объектов экономики и компонентов окружающей природной среды.</a:t>
            </a:r>
            <a:r>
              <a:rPr lang="ru-RU" sz="2000" b="1" dirty="0" smtClean="0">
                <a:solidFill>
                  <a:srgbClr val="000000"/>
                </a:solidFill>
                <a:effectLst/>
                <a:latin typeface="Times New Roman"/>
                <a:ea typeface="Courier New"/>
              </a:rPr>
              <a:t> </a:t>
            </a:r>
            <a:endParaRPr lang="ru-RU" sz="2000" dirty="0">
              <a:solidFill>
                <a:srgbClr val="000000"/>
              </a:solidFill>
              <a:effectLst/>
              <a:latin typeface="Courier New"/>
              <a:ea typeface="Courier New"/>
            </a:endParaRPr>
          </a:p>
        </p:txBody>
      </p:sp>
    </p:spTree>
    <p:extLst>
      <p:ext uri="{BB962C8B-B14F-4D97-AF65-F5344CB8AC3E}">
        <p14:creationId xmlns:p14="http://schemas.microsoft.com/office/powerpoint/2010/main" val="1180066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5385"/>
            <a:ext cx="8856984" cy="458074"/>
          </a:xfrm>
          <a:prstGeom prst="rect">
            <a:avLst/>
          </a:prstGeom>
        </p:spPr>
        <p:txBody>
          <a:bodyPr wrap="square">
            <a:spAutoFit/>
          </a:bodyPr>
          <a:lstStyle/>
          <a:p>
            <a:pPr marL="254000" indent="450215" algn="ctr">
              <a:lnSpc>
                <a:spcPct val="150000"/>
              </a:lnSpc>
              <a:spcAft>
                <a:spcPts val="0"/>
              </a:spcAft>
            </a:pPr>
            <a:r>
              <a:rPr lang="ru-RU" b="1" i="1" dirty="0" smtClean="0">
                <a:solidFill>
                  <a:srgbClr val="000000"/>
                </a:solidFill>
                <a:effectLst/>
                <a:latin typeface="Times New Roman"/>
                <a:ea typeface="Times New Roman"/>
              </a:rPr>
              <a:t>ЧС экологического характера </a:t>
            </a:r>
            <a:r>
              <a:rPr lang="ru-RU" b="0" i="1" spc="0" dirty="0" smtClean="0">
                <a:solidFill>
                  <a:srgbClr val="000000"/>
                </a:solidFill>
                <a:effectLst/>
                <a:latin typeface="Times New Roman"/>
                <a:ea typeface="Times New Roman"/>
                <a:cs typeface="Times New Roman"/>
              </a:rPr>
              <a:t>подразделяются на:</a:t>
            </a:r>
            <a:endParaRPr lang="ru-RU" sz="2000" b="1" dirty="0" smtClean="0">
              <a:effectLst/>
              <a:latin typeface="Times New Roman"/>
              <a:ea typeface="Times New Roman"/>
            </a:endParaRPr>
          </a:p>
        </p:txBody>
      </p:sp>
      <p:pic>
        <p:nvPicPr>
          <p:cNvPr id="317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973"/>
          <a:stretch/>
        </p:blipFill>
        <p:spPr bwMode="auto">
          <a:xfrm>
            <a:off x="0" y="473459"/>
            <a:ext cx="9144000" cy="5241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0640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0"/>
            <a:ext cx="8784976" cy="5216813"/>
          </a:xfrm>
          <a:prstGeom prst="rect">
            <a:avLst/>
          </a:prstGeom>
        </p:spPr>
        <p:txBody>
          <a:bodyPr wrap="square">
            <a:spAutoFit/>
          </a:bodyPr>
          <a:lstStyle/>
          <a:p>
            <a:pPr indent="450215" algn="just">
              <a:lnSpc>
                <a:spcPct val="150000"/>
              </a:lnSpc>
              <a:spcAft>
                <a:spcPts val="0"/>
              </a:spcAft>
            </a:pPr>
            <a:r>
              <a:rPr lang="ru-RU" i="1" dirty="0" smtClean="0">
                <a:solidFill>
                  <a:srgbClr val="000000"/>
                </a:solidFill>
                <a:effectLst/>
                <a:latin typeface="Times New Roman"/>
                <a:ea typeface="Courier New"/>
              </a:rPr>
              <a:t>Согласно приложению вышеуказанного Постановления № 455, в зависимости от количества людей, пострадавших в этих ситуациях, размера материального ущерба и </a:t>
            </a:r>
            <a:r>
              <a:rPr lang="ru-RU" b="1" i="1" dirty="0" smtClean="0">
                <a:solidFill>
                  <a:srgbClr val="000000"/>
                </a:solidFill>
                <a:effectLst/>
                <a:latin typeface="Times New Roman"/>
                <a:ea typeface="Courier New"/>
              </a:rPr>
              <a:t>масштабу возможных последствий </a:t>
            </a:r>
            <a:r>
              <a:rPr lang="ru-RU" i="1" dirty="0" smtClean="0">
                <a:solidFill>
                  <a:srgbClr val="000000"/>
                </a:solidFill>
                <a:effectLst/>
                <a:latin typeface="Times New Roman"/>
                <a:ea typeface="Courier New"/>
              </a:rPr>
              <a:t>(границ зон) ЧС подразделяются на:</a:t>
            </a:r>
            <a:endParaRPr lang="ru-RU" sz="1600" dirty="0" smtClean="0">
              <a:solidFill>
                <a:srgbClr val="000000"/>
              </a:solidFill>
              <a:effectLst/>
              <a:latin typeface="Courier New"/>
              <a:ea typeface="Courier New"/>
            </a:endParaRPr>
          </a:p>
          <a:p>
            <a:pPr algn="just">
              <a:lnSpc>
                <a:spcPct val="150000"/>
              </a:lnSpc>
              <a:spcAft>
                <a:spcPts val="0"/>
              </a:spcAft>
            </a:pPr>
            <a:r>
              <a:rPr lang="ru-RU" sz="2800" dirty="0" smtClean="0">
                <a:solidFill>
                  <a:srgbClr val="000000"/>
                </a:solidFill>
                <a:effectLst/>
                <a:latin typeface="Times New Roman"/>
                <a:ea typeface="Courier New"/>
              </a:rPr>
              <a:t>•локальные, </a:t>
            </a:r>
            <a:endParaRPr lang="ru-RU" sz="2800" dirty="0" smtClean="0">
              <a:solidFill>
                <a:srgbClr val="000000"/>
              </a:solidFill>
              <a:effectLst/>
              <a:latin typeface="Courier New"/>
              <a:ea typeface="Courier New"/>
            </a:endParaRPr>
          </a:p>
          <a:p>
            <a:pPr algn="just">
              <a:lnSpc>
                <a:spcPct val="150000"/>
              </a:lnSpc>
              <a:spcAft>
                <a:spcPts val="0"/>
              </a:spcAft>
            </a:pPr>
            <a:r>
              <a:rPr lang="ru-RU" sz="2800" dirty="0" smtClean="0">
                <a:solidFill>
                  <a:srgbClr val="000000"/>
                </a:solidFill>
                <a:effectLst/>
                <a:latin typeface="Times New Roman"/>
                <a:ea typeface="Courier New"/>
              </a:rPr>
              <a:t>•местные, </a:t>
            </a:r>
            <a:endParaRPr lang="ru-RU" sz="2800" dirty="0" smtClean="0">
              <a:solidFill>
                <a:srgbClr val="000000"/>
              </a:solidFill>
              <a:effectLst/>
              <a:latin typeface="Courier New"/>
              <a:ea typeface="Courier New"/>
            </a:endParaRPr>
          </a:p>
          <a:p>
            <a:pPr algn="just">
              <a:lnSpc>
                <a:spcPct val="150000"/>
              </a:lnSpc>
              <a:spcAft>
                <a:spcPts val="0"/>
              </a:spcAft>
            </a:pPr>
            <a:r>
              <a:rPr lang="ru-RU" sz="2800" dirty="0" smtClean="0">
                <a:solidFill>
                  <a:srgbClr val="000000"/>
                </a:solidFill>
                <a:effectLst/>
                <a:latin typeface="Times New Roman"/>
                <a:ea typeface="Courier New"/>
              </a:rPr>
              <a:t>•территориальные, </a:t>
            </a:r>
            <a:endParaRPr lang="ru-RU" sz="2800" dirty="0" smtClean="0">
              <a:solidFill>
                <a:srgbClr val="000000"/>
              </a:solidFill>
              <a:effectLst/>
              <a:latin typeface="Courier New"/>
              <a:ea typeface="Courier New"/>
            </a:endParaRPr>
          </a:p>
          <a:p>
            <a:pPr algn="just">
              <a:lnSpc>
                <a:spcPct val="150000"/>
              </a:lnSpc>
              <a:spcAft>
                <a:spcPts val="0"/>
              </a:spcAft>
            </a:pPr>
            <a:r>
              <a:rPr lang="ru-RU" sz="2800" dirty="0" smtClean="0">
                <a:solidFill>
                  <a:srgbClr val="000000"/>
                </a:solidFill>
                <a:effectLst/>
                <a:latin typeface="Times New Roman"/>
                <a:ea typeface="Courier New"/>
              </a:rPr>
              <a:t>•региональные, </a:t>
            </a:r>
            <a:endParaRPr lang="ru-RU" sz="2800" dirty="0" smtClean="0">
              <a:solidFill>
                <a:srgbClr val="000000"/>
              </a:solidFill>
              <a:effectLst/>
              <a:latin typeface="Courier New"/>
              <a:ea typeface="Courier New"/>
            </a:endParaRPr>
          </a:p>
          <a:p>
            <a:pPr algn="just">
              <a:lnSpc>
                <a:spcPct val="150000"/>
              </a:lnSpc>
              <a:spcAft>
                <a:spcPts val="0"/>
              </a:spcAft>
            </a:pPr>
            <a:r>
              <a:rPr lang="ru-RU" sz="2800" dirty="0" smtClean="0">
                <a:solidFill>
                  <a:srgbClr val="000000"/>
                </a:solidFill>
                <a:effectLst/>
                <a:latin typeface="Times New Roman"/>
                <a:ea typeface="Courier New"/>
              </a:rPr>
              <a:t>•республиканские,</a:t>
            </a:r>
            <a:endParaRPr lang="ru-RU" sz="2800" dirty="0" smtClean="0">
              <a:solidFill>
                <a:srgbClr val="000000"/>
              </a:solidFill>
              <a:effectLst/>
              <a:latin typeface="Courier New"/>
              <a:ea typeface="Courier New"/>
            </a:endParaRPr>
          </a:p>
          <a:p>
            <a:pPr algn="just">
              <a:lnSpc>
                <a:spcPct val="150000"/>
              </a:lnSpc>
              <a:spcAft>
                <a:spcPts val="0"/>
              </a:spcAft>
            </a:pPr>
            <a:r>
              <a:rPr lang="ru-RU" sz="2800" dirty="0" smtClean="0">
                <a:solidFill>
                  <a:srgbClr val="000000"/>
                </a:solidFill>
                <a:effectLst/>
                <a:latin typeface="Times New Roman"/>
                <a:ea typeface="Courier New"/>
              </a:rPr>
              <a:t>•трансграничные.</a:t>
            </a:r>
            <a:endParaRPr lang="ru-RU" sz="2800" dirty="0">
              <a:solidFill>
                <a:srgbClr val="000000"/>
              </a:solidFill>
              <a:effectLst/>
              <a:latin typeface="Courier New"/>
              <a:ea typeface="Courier New"/>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345332"/>
            <a:ext cx="5961319" cy="4369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5931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1" y="2600"/>
            <a:ext cx="8784978" cy="5755422"/>
          </a:xfrm>
          <a:prstGeom prst="rect">
            <a:avLst/>
          </a:prstGeom>
        </p:spPr>
        <p:txBody>
          <a:bodyPr wrap="square">
            <a:spAutoFit/>
          </a:bodyPr>
          <a:lstStyle/>
          <a:p>
            <a:pPr lvl="0" indent="457200" algn="just">
              <a:spcAft>
                <a:spcPts val="0"/>
              </a:spcAft>
              <a:buFont typeface="Symbol"/>
              <a:buChar char=""/>
            </a:pPr>
            <a:r>
              <a:rPr lang="ru-RU" sz="1600" b="1" i="0" u="none" strike="noStrike" spc="0" dirty="0" smtClean="0">
                <a:solidFill>
                  <a:srgbClr val="000000"/>
                </a:solidFill>
                <a:effectLst/>
                <a:latin typeface="Times New Roman"/>
                <a:ea typeface="Courier New"/>
                <a:cs typeface="Times New Roman"/>
              </a:rPr>
              <a:t>локальные </a:t>
            </a:r>
            <a:r>
              <a:rPr lang="ru-RU" sz="1600" b="1" i="1" u="none" strike="noStrike" spc="0" dirty="0" smtClean="0">
                <a:solidFill>
                  <a:srgbClr val="000000"/>
                </a:solidFill>
                <a:effectLst/>
                <a:latin typeface="Times New Roman"/>
                <a:ea typeface="Courier New"/>
                <a:cs typeface="Times New Roman"/>
              </a:rPr>
              <a:t>-</a:t>
            </a:r>
            <a:r>
              <a:rPr lang="ru-RU" sz="1600" dirty="0" smtClean="0">
                <a:solidFill>
                  <a:srgbClr val="000000"/>
                </a:solidFill>
                <a:effectLst/>
                <a:latin typeface="Times New Roman"/>
                <a:ea typeface="Courier New"/>
              </a:rPr>
              <a:t> ЧС, в результате которой пострадало не более 10 чел., либо нарушены условия жизнедеятельности не более 100 чел., материальный ущерб составляет не более 1 тысячи минимальных размеров оплаты труда на день возникновения ЧС и зона ЧС не выходит за пределы территории объекта производственного или социального назначения.</a:t>
            </a:r>
            <a:endParaRPr lang="ru-RU" sz="1600" dirty="0" smtClean="0">
              <a:solidFill>
                <a:srgbClr val="000000"/>
              </a:solidFill>
              <a:effectLst/>
              <a:latin typeface="Courier New"/>
              <a:ea typeface="Courier New"/>
            </a:endParaRPr>
          </a:p>
          <a:p>
            <a:pPr lvl="0" indent="457200" algn="just">
              <a:spcAft>
                <a:spcPts val="0"/>
              </a:spcAft>
              <a:buFont typeface="Symbol"/>
              <a:buChar char=""/>
            </a:pPr>
            <a:r>
              <a:rPr lang="ru-RU" sz="1600" b="1" i="0" u="none" strike="noStrike" spc="0" dirty="0" smtClean="0">
                <a:solidFill>
                  <a:srgbClr val="000000"/>
                </a:solidFill>
                <a:effectLst/>
                <a:latin typeface="Times New Roman"/>
                <a:ea typeface="Courier New"/>
                <a:cs typeface="Times New Roman"/>
              </a:rPr>
              <a:t>местные -</a:t>
            </a:r>
            <a:r>
              <a:rPr lang="ru-RU" sz="1600" dirty="0" smtClean="0">
                <a:solidFill>
                  <a:srgbClr val="000000"/>
                </a:solidFill>
                <a:effectLst/>
                <a:latin typeface="Times New Roman"/>
                <a:ea typeface="Courier New"/>
              </a:rPr>
              <a:t> ЧС, в результате которой пострадало свыше 10, но не более 500 чел., материальный ущерб - свыше 1 тысячи, но не более 0,5 млн. минимальных размеров оплаты труда на день возникновения ЧС, зона ЧС не выходит за пределы населённого пункта, города, района, области.</a:t>
            </a:r>
            <a:endParaRPr lang="ru-RU" sz="1600" dirty="0" smtClean="0">
              <a:solidFill>
                <a:srgbClr val="000000"/>
              </a:solidFill>
              <a:effectLst/>
              <a:latin typeface="Courier New"/>
              <a:ea typeface="Courier New"/>
            </a:endParaRPr>
          </a:p>
          <a:p>
            <a:pPr lvl="0" indent="457200" algn="just">
              <a:spcAft>
                <a:spcPts val="0"/>
              </a:spcAft>
              <a:buFont typeface="Symbol"/>
              <a:buChar char=""/>
            </a:pPr>
            <a:r>
              <a:rPr lang="ru-RU" sz="1600" dirty="0" smtClean="0">
                <a:solidFill>
                  <a:srgbClr val="000000"/>
                </a:solidFill>
                <a:effectLst/>
                <a:latin typeface="Times New Roman"/>
                <a:ea typeface="Courier New"/>
              </a:rPr>
              <a:t>к </a:t>
            </a:r>
            <a:r>
              <a:rPr lang="ru-RU" sz="1600" b="1" dirty="0" smtClean="0">
                <a:solidFill>
                  <a:srgbClr val="000000"/>
                </a:solidFill>
                <a:effectLst/>
                <a:latin typeface="Times New Roman"/>
                <a:ea typeface="Courier New"/>
              </a:rPr>
              <a:t>территориальным</a:t>
            </a:r>
            <a:r>
              <a:rPr lang="ru-RU" sz="1600" dirty="0" smtClean="0">
                <a:solidFill>
                  <a:srgbClr val="000000"/>
                </a:solidFill>
                <a:effectLst/>
                <a:latin typeface="Times New Roman"/>
                <a:ea typeface="Courier New"/>
              </a:rPr>
              <a:t> относится чрезвычайная ситуация, в результате которой пострадало свыше 50 человек, но не более 500 человек, либо нарушены условия жизнедеятельности свыше 300 человек, но не более 500 человек, либо материальный ущерб составляет свыше 5 тыс., но не более 0,5 мил. минимальных размеров оплаты на день возникновения ЧС и зона ЧС не выходит за пределы субъекта </a:t>
            </a:r>
            <a:r>
              <a:rPr lang="ru-RU" sz="1600" dirty="0" err="1" smtClean="0">
                <a:solidFill>
                  <a:srgbClr val="000000"/>
                </a:solidFill>
                <a:effectLst/>
                <a:latin typeface="Times New Roman"/>
                <a:ea typeface="Courier New"/>
              </a:rPr>
              <a:t>РУз</a:t>
            </a:r>
            <a:r>
              <a:rPr lang="ru-RU" sz="1600" dirty="0" smtClean="0">
                <a:solidFill>
                  <a:srgbClr val="000000"/>
                </a:solidFill>
                <a:effectLst/>
                <a:latin typeface="Times New Roman"/>
                <a:ea typeface="Courier New"/>
              </a:rPr>
              <a:t>.</a:t>
            </a:r>
            <a:endParaRPr lang="ru-RU" sz="1600" dirty="0" smtClean="0">
              <a:solidFill>
                <a:srgbClr val="000000"/>
              </a:solidFill>
              <a:effectLst/>
              <a:latin typeface="Courier New"/>
              <a:ea typeface="Courier New"/>
            </a:endParaRPr>
          </a:p>
          <a:p>
            <a:pPr lvl="0" indent="457200" algn="just">
              <a:spcAft>
                <a:spcPts val="0"/>
              </a:spcAft>
              <a:buFont typeface="Symbol"/>
              <a:buChar char=""/>
            </a:pPr>
            <a:r>
              <a:rPr lang="ru-RU" sz="1600" dirty="0" smtClean="0">
                <a:solidFill>
                  <a:srgbClr val="000000"/>
                </a:solidFill>
                <a:effectLst/>
                <a:latin typeface="Times New Roman"/>
                <a:ea typeface="Courier New"/>
              </a:rPr>
              <a:t>к </a:t>
            </a:r>
            <a:r>
              <a:rPr lang="ru-RU" sz="1600" b="1" dirty="0" smtClean="0">
                <a:solidFill>
                  <a:srgbClr val="000000"/>
                </a:solidFill>
                <a:effectLst/>
                <a:latin typeface="Times New Roman"/>
                <a:ea typeface="Courier New"/>
              </a:rPr>
              <a:t>региональным</a:t>
            </a:r>
            <a:r>
              <a:rPr lang="ru-RU" sz="1600" dirty="0" smtClean="0">
                <a:solidFill>
                  <a:srgbClr val="000000"/>
                </a:solidFill>
                <a:effectLst/>
                <a:latin typeface="Times New Roman"/>
                <a:ea typeface="Courier New"/>
              </a:rPr>
              <a:t> относится чрезвычайная ситуация, в результате которой пострадало свыше 50 человек, но не более 500 человек, либо нарушены условия жизнедеятельности свыше 500 человек, но не более 1000 человек, либо материальный ущерб составляет свыше 0,5 мил., но не более 5 мил. минимальных размеров оплаты на день возникновения ЧС и зона ЧС охватывает территорию двух субъектов </a:t>
            </a:r>
            <a:r>
              <a:rPr lang="ru-RU" sz="1600" dirty="0" err="1" smtClean="0">
                <a:solidFill>
                  <a:srgbClr val="000000"/>
                </a:solidFill>
                <a:effectLst/>
                <a:latin typeface="Times New Roman"/>
                <a:ea typeface="Courier New"/>
              </a:rPr>
              <a:t>РУз</a:t>
            </a:r>
            <a:r>
              <a:rPr lang="ru-RU" sz="1600" dirty="0" smtClean="0">
                <a:solidFill>
                  <a:srgbClr val="000000"/>
                </a:solidFill>
                <a:effectLst/>
                <a:latin typeface="Times New Roman"/>
                <a:ea typeface="Courier New"/>
              </a:rPr>
              <a:t>.</a:t>
            </a:r>
            <a:endParaRPr lang="ru-RU" sz="1600" dirty="0" smtClean="0">
              <a:solidFill>
                <a:srgbClr val="000000"/>
              </a:solidFill>
              <a:effectLst/>
              <a:latin typeface="Courier New"/>
              <a:ea typeface="Courier New"/>
            </a:endParaRPr>
          </a:p>
          <a:p>
            <a:pPr lvl="0" indent="457200" algn="just">
              <a:spcAft>
                <a:spcPts val="0"/>
              </a:spcAft>
              <a:buFont typeface="Symbol"/>
              <a:buChar char=""/>
            </a:pPr>
            <a:r>
              <a:rPr lang="ru-RU" sz="1600" b="1" i="0" u="none" strike="noStrike" spc="0" dirty="0" smtClean="0">
                <a:solidFill>
                  <a:srgbClr val="000000"/>
                </a:solidFill>
                <a:effectLst/>
                <a:latin typeface="Times New Roman"/>
                <a:ea typeface="Courier New"/>
                <a:cs typeface="Times New Roman"/>
              </a:rPr>
              <a:t>республиканские -</a:t>
            </a:r>
            <a:r>
              <a:rPr lang="ru-RU" sz="1600" dirty="0" smtClean="0">
                <a:solidFill>
                  <a:srgbClr val="000000"/>
                </a:solidFill>
                <a:effectLst/>
                <a:latin typeface="Times New Roman"/>
                <a:ea typeface="Courier New"/>
              </a:rPr>
              <a:t> ЧС, в результате которой пострадало свыше 500 чел., материальный ущерб составляет свыше 0,5 млн. минимальных размеров оплаты труда на день возникновения ЧС, зона ЧС выходит за пределы области.</a:t>
            </a:r>
            <a:endParaRPr lang="ru-RU" sz="1600" dirty="0" smtClean="0">
              <a:solidFill>
                <a:srgbClr val="000000"/>
              </a:solidFill>
              <a:effectLst/>
              <a:latin typeface="Courier New"/>
              <a:ea typeface="Courier New"/>
            </a:endParaRPr>
          </a:p>
          <a:p>
            <a:pPr lvl="0" indent="457200" algn="just">
              <a:spcAft>
                <a:spcPts val="0"/>
              </a:spcAft>
              <a:buFont typeface="Symbol"/>
              <a:buChar char=""/>
            </a:pPr>
            <a:r>
              <a:rPr lang="ru-RU" sz="1600" b="1" i="0" u="none" strike="noStrike" spc="0" dirty="0" smtClean="0">
                <a:solidFill>
                  <a:srgbClr val="000000"/>
                </a:solidFill>
                <a:effectLst/>
                <a:latin typeface="Times New Roman"/>
                <a:ea typeface="Courier New"/>
                <a:cs typeface="Times New Roman"/>
              </a:rPr>
              <a:t>трансграничные -</a:t>
            </a:r>
            <a:r>
              <a:rPr lang="ru-RU" sz="1600" dirty="0" smtClean="0">
                <a:solidFill>
                  <a:srgbClr val="000000"/>
                </a:solidFill>
                <a:effectLst/>
                <a:latin typeface="Times New Roman"/>
                <a:ea typeface="Courier New"/>
              </a:rPr>
              <a:t> ЧС, последствия которой выходят за пределы страны, либо ЧС произошла за рубежом и затрагивает территорию Узбекистана.</a:t>
            </a:r>
            <a:endParaRPr lang="ru-RU" sz="1600" dirty="0">
              <a:solidFill>
                <a:srgbClr val="000000"/>
              </a:solidFill>
              <a:effectLst/>
              <a:latin typeface="Courier New"/>
              <a:ea typeface="Courier New"/>
            </a:endParaRPr>
          </a:p>
        </p:txBody>
      </p:sp>
    </p:spTree>
    <p:extLst>
      <p:ext uri="{BB962C8B-B14F-4D97-AF65-F5344CB8AC3E}">
        <p14:creationId xmlns:p14="http://schemas.microsoft.com/office/powerpoint/2010/main" val="3549014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2733595183"/>
              </p:ext>
            </p:extLst>
          </p:nvPr>
        </p:nvGraphicFramePr>
        <p:xfrm>
          <a:off x="179512" y="97971"/>
          <a:ext cx="8784976" cy="5521590"/>
        </p:xfrm>
        <a:graphic>
          <a:graphicData uri="http://schemas.openxmlformats.org/drawingml/2006/table">
            <a:tbl>
              <a:tblPr firstRow="1" firstCol="1" bandRow="1">
                <a:tableStyleId>{5C22544A-7EE6-4342-B048-85BDC9FD1C3A}</a:tableStyleId>
              </a:tblPr>
              <a:tblGrid>
                <a:gridCol w="1440161"/>
                <a:gridCol w="1152128"/>
                <a:gridCol w="1440159"/>
                <a:gridCol w="1224137"/>
                <a:gridCol w="1512168"/>
                <a:gridCol w="2016223"/>
              </a:tblGrid>
              <a:tr h="863837">
                <a:tc>
                  <a:txBody>
                    <a:bodyPr/>
                    <a:lstStyle/>
                    <a:p>
                      <a:pPr algn="ctr">
                        <a:lnSpc>
                          <a:spcPct val="115000"/>
                        </a:lnSpc>
                        <a:spcAft>
                          <a:spcPts val="0"/>
                        </a:spcAft>
                      </a:pPr>
                      <a:r>
                        <a:rPr lang="ru-RU" sz="1300" dirty="0">
                          <a:effectLst/>
                        </a:rPr>
                        <a:t>Критерий</a:t>
                      </a:r>
                      <a:endParaRPr lang="ru-RU" sz="1300" dirty="0">
                        <a:solidFill>
                          <a:srgbClr val="000000"/>
                        </a:solidFill>
                        <a:effectLst/>
                        <a:latin typeface="Courier New"/>
                        <a:ea typeface="Courier New"/>
                      </a:endParaRPr>
                    </a:p>
                  </a:txBody>
                  <a:tcPr marL="0" marR="0" marT="0" marB="0" anchor="ctr"/>
                </a:tc>
                <a:tc>
                  <a:txBody>
                    <a:bodyPr/>
                    <a:lstStyle/>
                    <a:p>
                      <a:pPr algn="ctr">
                        <a:lnSpc>
                          <a:spcPct val="115000"/>
                        </a:lnSpc>
                        <a:spcAft>
                          <a:spcPts val="0"/>
                        </a:spcAft>
                      </a:pPr>
                      <a:r>
                        <a:rPr lang="ru-RU" sz="1300" dirty="0">
                          <a:effectLst/>
                        </a:rPr>
                        <a:t>Кол-во </a:t>
                      </a:r>
                      <a:r>
                        <a:rPr lang="ru-RU" sz="1300" dirty="0" smtClean="0">
                          <a:effectLst/>
                        </a:rPr>
                        <a:t>пострадав</a:t>
                      </a:r>
                    </a:p>
                    <a:p>
                      <a:pPr algn="ctr">
                        <a:lnSpc>
                          <a:spcPct val="115000"/>
                        </a:lnSpc>
                        <a:spcAft>
                          <a:spcPts val="0"/>
                        </a:spcAft>
                      </a:pPr>
                      <a:r>
                        <a:rPr lang="ru-RU" sz="1300" dirty="0" err="1" smtClean="0">
                          <a:effectLst/>
                        </a:rPr>
                        <a:t>ших</a:t>
                      </a:r>
                      <a:r>
                        <a:rPr lang="ru-RU" sz="1300" dirty="0" smtClean="0">
                          <a:effectLst/>
                        </a:rPr>
                        <a:t> </a:t>
                      </a:r>
                      <a:r>
                        <a:rPr lang="ru-RU" sz="1300" dirty="0">
                          <a:effectLst/>
                        </a:rPr>
                        <a:t>(чел.)</a:t>
                      </a:r>
                      <a:endParaRPr lang="ru-RU" sz="1300" dirty="0">
                        <a:solidFill>
                          <a:srgbClr val="000000"/>
                        </a:solidFill>
                        <a:effectLst/>
                        <a:latin typeface="Courier New"/>
                        <a:ea typeface="Courier New"/>
                      </a:endParaRPr>
                    </a:p>
                  </a:txBody>
                  <a:tcPr marL="0" marR="0" marT="0" marB="0" anchor="ctr"/>
                </a:tc>
                <a:tc>
                  <a:txBody>
                    <a:bodyPr/>
                    <a:lstStyle/>
                    <a:p>
                      <a:pPr algn="ctr">
                        <a:lnSpc>
                          <a:spcPct val="115000"/>
                        </a:lnSpc>
                        <a:spcAft>
                          <a:spcPts val="0"/>
                        </a:spcAft>
                      </a:pPr>
                      <a:r>
                        <a:rPr lang="ru-RU" sz="1300" dirty="0">
                          <a:effectLst/>
                        </a:rPr>
                        <a:t>Нарушены условия </a:t>
                      </a:r>
                      <a:r>
                        <a:rPr lang="ru-RU" sz="1300" dirty="0" err="1" smtClean="0">
                          <a:effectLst/>
                        </a:rPr>
                        <a:t>жизнедеятель</a:t>
                      </a:r>
                      <a:endParaRPr lang="ru-RU" sz="1300" dirty="0" smtClean="0">
                        <a:effectLst/>
                      </a:endParaRPr>
                    </a:p>
                    <a:p>
                      <a:pPr algn="ctr">
                        <a:lnSpc>
                          <a:spcPct val="115000"/>
                        </a:lnSpc>
                        <a:spcAft>
                          <a:spcPts val="0"/>
                        </a:spcAft>
                      </a:pPr>
                      <a:r>
                        <a:rPr lang="ru-RU" sz="1300" dirty="0" err="1" smtClean="0">
                          <a:effectLst/>
                        </a:rPr>
                        <a:t>ности</a:t>
                      </a:r>
                      <a:r>
                        <a:rPr lang="ru-RU" sz="1300" dirty="0" smtClean="0">
                          <a:effectLst/>
                        </a:rPr>
                        <a:t> </a:t>
                      </a:r>
                      <a:r>
                        <a:rPr lang="ru-RU" sz="1300" dirty="0">
                          <a:effectLst/>
                        </a:rPr>
                        <a:t>(чел.)</a:t>
                      </a:r>
                      <a:endParaRPr lang="ru-RU" sz="1300" dirty="0">
                        <a:solidFill>
                          <a:srgbClr val="000000"/>
                        </a:solidFill>
                        <a:effectLst/>
                        <a:latin typeface="Courier New"/>
                        <a:ea typeface="Courier New"/>
                      </a:endParaRPr>
                    </a:p>
                  </a:txBody>
                  <a:tcPr marL="0" marR="0" marT="0" marB="0" anchor="ctr"/>
                </a:tc>
                <a:tc>
                  <a:txBody>
                    <a:bodyPr/>
                    <a:lstStyle/>
                    <a:p>
                      <a:pPr algn="ctr">
                        <a:lnSpc>
                          <a:spcPct val="115000"/>
                        </a:lnSpc>
                        <a:spcAft>
                          <a:spcPts val="0"/>
                        </a:spcAft>
                      </a:pPr>
                      <a:r>
                        <a:rPr lang="ru-RU" sz="1300" dirty="0" err="1" smtClean="0">
                          <a:effectLst/>
                        </a:rPr>
                        <a:t>Материаль</a:t>
                      </a:r>
                      <a:endParaRPr lang="ru-RU" sz="1300" dirty="0" smtClean="0">
                        <a:effectLst/>
                      </a:endParaRPr>
                    </a:p>
                    <a:p>
                      <a:pPr algn="ctr">
                        <a:lnSpc>
                          <a:spcPct val="115000"/>
                        </a:lnSpc>
                        <a:spcAft>
                          <a:spcPts val="0"/>
                        </a:spcAft>
                      </a:pPr>
                      <a:r>
                        <a:rPr lang="ru-RU" sz="1300" dirty="0" err="1" smtClean="0">
                          <a:effectLst/>
                        </a:rPr>
                        <a:t>ный</a:t>
                      </a:r>
                      <a:r>
                        <a:rPr lang="ru-RU" sz="1300" dirty="0" smtClean="0">
                          <a:effectLst/>
                        </a:rPr>
                        <a:t> </a:t>
                      </a:r>
                      <a:r>
                        <a:rPr lang="ru-RU" sz="1300" dirty="0">
                          <a:effectLst/>
                        </a:rPr>
                        <a:t>ущерб (тыс. МРОТ *)</a:t>
                      </a:r>
                      <a:endParaRPr lang="ru-RU" sz="1300" dirty="0">
                        <a:solidFill>
                          <a:srgbClr val="000000"/>
                        </a:solidFill>
                        <a:effectLst/>
                        <a:latin typeface="Courier New"/>
                        <a:ea typeface="Courier New"/>
                      </a:endParaRPr>
                    </a:p>
                  </a:txBody>
                  <a:tcPr marL="0" marR="0" marT="0" marB="0" anchor="ctr"/>
                </a:tc>
                <a:tc>
                  <a:txBody>
                    <a:bodyPr/>
                    <a:lstStyle/>
                    <a:p>
                      <a:pPr algn="ctr">
                        <a:lnSpc>
                          <a:spcPct val="115000"/>
                        </a:lnSpc>
                        <a:spcAft>
                          <a:spcPts val="0"/>
                        </a:spcAft>
                      </a:pPr>
                      <a:r>
                        <a:rPr lang="ru-RU" sz="1300" dirty="0">
                          <a:effectLst/>
                        </a:rPr>
                        <a:t>Зона ЧС не выходит за пределы</a:t>
                      </a:r>
                      <a:endParaRPr lang="ru-RU" sz="1300" dirty="0">
                        <a:solidFill>
                          <a:srgbClr val="000000"/>
                        </a:solidFill>
                        <a:effectLst/>
                        <a:latin typeface="Courier New"/>
                        <a:ea typeface="Courier New"/>
                      </a:endParaRPr>
                    </a:p>
                  </a:txBody>
                  <a:tcPr marL="0" marR="0" marT="0" marB="0" anchor="ctr"/>
                </a:tc>
                <a:tc>
                  <a:txBody>
                    <a:bodyPr/>
                    <a:lstStyle/>
                    <a:p>
                      <a:pPr algn="ctr">
                        <a:lnSpc>
                          <a:spcPct val="115000"/>
                        </a:lnSpc>
                        <a:spcAft>
                          <a:spcPts val="0"/>
                        </a:spcAft>
                      </a:pPr>
                      <a:r>
                        <a:rPr lang="ru-RU" sz="1300" dirty="0">
                          <a:effectLst/>
                        </a:rPr>
                        <a:t>Ликвидация осуществляется силами и средствами</a:t>
                      </a:r>
                      <a:endParaRPr lang="ru-RU" sz="1300" dirty="0">
                        <a:solidFill>
                          <a:srgbClr val="000000"/>
                        </a:solidFill>
                        <a:effectLst/>
                        <a:latin typeface="Courier New"/>
                        <a:ea typeface="Courier New"/>
                      </a:endParaRPr>
                    </a:p>
                  </a:txBody>
                  <a:tcPr marL="0" marR="0" marT="0" marB="0" anchor="ctr"/>
                </a:tc>
              </a:tr>
              <a:tr h="863837">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 </a:t>
                      </a:r>
                    </a:p>
                    <a:p>
                      <a:pPr algn="ctr">
                        <a:lnSpc>
                          <a:spcPct val="115000"/>
                        </a:lnSpc>
                        <a:spcAft>
                          <a:spcPts val="0"/>
                        </a:spcAft>
                      </a:pPr>
                      <a:r>
                        <a:rPr lang="ru-RU" sz="1300" dirty="0">
                          <a:effectLst/>
                        </a:rPr>
                        <a:t>Локальная ЧС</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 </a:t>
                      </a:r>
                    </a:p>
                    <a:p>
                      <a:pPr algn="ctr">
                        <a:lnSpc>
                          <a:spcPct val="115000"/>
                        </a:lnSpc>
                        <a:spcAft>
                          <a:spcPts val="0"/>
                        </a:spcAft>
                      </a:pPr>
                      <a:r>
                        <a:rPr lang="ru-RU" sz="1300" dirty="0">
                          <a:effectLst/>
                        </a:rPr>
                        <a:t>Не более 10</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 </a:t>
                      </a:r>
                    </a:p>
                    <a:p>
                      <a:pPr algn="ctr">
                        <a:lnSpc>
                          <a:spcPct val="115000"/>
                        </a:lnSpc>
                        <a:spcAft>
                          <a:spcPts val="0"/>
                        </a:spcAft>
                      </a:pPr>
                      <a:r>
                        <a:rPr lang="ru-RU" sz="1300" dirty="0">
                          <a:effectLst/>
                        </a:rPr>
                        <a:t>100</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 </a:t>
                      </a:r>
                    </a:p>
                    <a:p>
                      <a:pPr algn="ctr">
                        <a:lnSpc>
                          <a:spcPct val="115000"/>
                        </a:lnSpc>
                        <a:spcAft>
                          <a:spcPts val="0"/>
                        </a:spcAft>
                      </a:pPr>
                      <a:r>
                        <a:rPr lang="ru-RU" sz="1300" dirty="0">
                          <a:effectLst/>
                        </a:rPr>
                        <a:t>1</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Объекта производственного или социального назначения</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a:effectLst/>
                        </a:rPr>
                        <a:t>Предприятий, учреждений и организаций</a:t>
                      </a:r>
                      <a:endParaRPr lang="ru-RU" sz="1300">
                        <a:solidFill>
                          <a:srgbClr val="000000"/>
                        </a:solidFill>
                        <a:effectLst/>
                        <a:latin typeface="Courier New"/>
                        <a:ea typeface="Courier New"/>
                      </a:endParaRPr>
                    </a:p>
                  </a:txBody>
                  <a:tcPr marL="0" marR="0" marT="0" marB="0"/>
                </a:tc>
              </a:tr>
              <a:tr h="647878">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Местная ЧС</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10-50</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100-300</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1-5</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Населенного пункта, района, города</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a:effectLst/>
                        </a:rPr>
                        <a:t>Органов местного самоуправления</a:t>
                      </a:r>
                      <a:endParaRPr lang="ru-RU" sz="1300">
                        <a:solidFill>
                          <a:srgbClr val="000000"/>
                        </a:solidFill>
                        <a:effectLst/>
                        <a:latin typeface="Courier New"/>
                        <a:ea typeface="Courier New"/>
                      </a:endParaRPr>
                    </a:p>
                  </a:txBody>
                  <a:tcPr marL="0" marR="0" marT="0" marB="0"/>
                </a:tc>
              </a:tr>
              <a:tr h="647878">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err="1" smtClean="0">
                          <a:effectLst/>
                        </a:rPr>
                        <a:t>Территориаль</a:t>
                      </a:r>
                      <a:endParaRPr lang="ru-RU" sz="1300" dirty="0" smtClean="0">
                        <a:effectLst/>
                      </a:endParaRPr>
                    </a:p>
                    <a:p>
                      <a:pPr algn="ctr">
                        <a:lnSpc>
                          <a:spcPct val="115000"/>
                        </a:lnSpc>
                        <a:spcAft>
                          <a:spcPts val="0"/>
                        </a:spcAft>
                      </a:pPr>
                      <a:r>
                        <a:rPr lang="ru-RU" sz="1300" dirty="0" err="1" smtClean="0">
                          <a:effectLst/>
                        </a:rPr>
                        <a:t>ная</a:t>
                      </a:r>
                      <a:r>
                        <a:rPr lang="ru-RU" sz="1300" dirty="0" smtClean="0">
                          <a:effectLst/>
                        </a:rPr>
                        <a:t> </a:t>
                      </a:r>
                      <a:r>
                        <a:rPr lang="ru-RU" sz="1300" dirty="0">
                          <a:effectLst/>
                        </a:rPr>
                        <a:t>ЧС</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50-500</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300-500</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5-5000</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Субъекта Уз</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a:effectLst/>
                        </a:rPr>
                        <a:t>Органов исполнительной власти субъекта РУз</a:t>
                      </a:r>
                      <a:endParaRPr lang="ru-RU" sz="1300">
                        <a:solidFill>
                          <a:srgbClr val="000000"/>
                        </a:solidFill>
                        <a:effectLst/>
                        <a:latin typeface="Courier New"/>
                        <a:ea typeface="Courier New"/>
                      </a:endParaRPr>
                    </a:p>
                  </a:txBody>
                  <a:tcPr marL="0" marR="0" marT="0" marB="0"/>
                </a:tc>
              </a:tr>
              <a:tr h="1009404">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Региональная ЧС</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50-500</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500-1000</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500-5000</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2-х субъектов </a:t>
                      </a:r>
                      <a:r>
                        <a:rPr lang="ru-RU" sz="1300" dirty="0" err="1">
                          <a:effectLst/>
                        </a:rPr>
                        <a:t>РУз</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Органов исполнительной власти субъекта </a:t>
                      </a:r>
                      <a:r>
                        <a:rPr lang="ru-RU" sz="1300" dirty="0" err="1">
                          <a:effectLst/>
                        </a:rPr>
                        <a:t>РУз</a:t>
                      </a:r>
                      <a:r>
                        <a:rPr lang="ru-RU" sz="1300" dirty="0">
                          <a:effectLst/>
                        </a:rPr>
                        <a:t>, оказавшегося в зоне ЧС</a:t>
                      </a:r>
                      <a:endParaRPr lang="ru-RU" sz="1300" dirty="0">
                        <a:solidFill>
                          <a:srgbClr val="000000"/>
                        </a:solidFill>
                        <a:effectLst/>
                        <a:latin typeface="Courier New"/>
                        <a:ea typeface="Courier New"/>
                      </a:endParaRPr>
                    </a:p>
                  </a:txBody>
                  <a:tcPr marL="0" marR="0" marT="0" marB="0"/>
                </a:tc>
              </a:tr>
              <a:tr h="431919">
                <a:tc>
                  <a:txBody>
                    <a:bodyPr/>
                    <a:lstStyle/>
                    <a:p>
                      <a:pPr algn="ctr">
                        <a:lnSpc>
                          <a:spcPct val="115000"/>
                        </a:lnSpc>
                        <a:spcAft>
                          <a:spcPts val="0"/>
                        </a:spcAft>
                      </a:pPr>
                      <a:r>
                        <a:rPr lang="ru-RU" sz="1300" dirty="0">
                          <a:effectLst/>
                        </a:rPr>
                        <a:t>Республиканская ЧС</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a:effectLst/>
                        </a:rPr>
                        <a:t>Свыше 500</a:t>
                      </a:r>
                      <a:endParaRPr lang="ru-RU" sz="13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a:effectLst/>
                        </a:rPr>
                        <a:t>Свыше 1000</a:t>
                      </a:r>
                      <a:endParaRPr lang="ru-RU" sz="130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Свыше 5000</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 ---</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 // ---</a:t>
                      </a:r>
                      <a:endParaRPr lang="ru-RU" sz="1300" dirty="0">
                        <a:solidFill>
                          <a:srgbClr val="000000"/>
                        </a:solidFill>
                        <a:effectLst/>
                        <a:latin typeface="Courier New"/>
                        <a:ea typeface="Courier New"/>
                      </a:endParaRPr>
                    </a:p>
                  </a:txBody>
                  <a:tcPr marL="0" marR="0" marT="0" marB="0"/>
                </a:tc>
              </a:tr>
              <a:tr h="863837">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a:effectLst/>
                        </a:rPr>
                        <a:t>Трансграничная ЧС</a:t>
                      </a:r>
                      <a:endParaRPr lang="ru-RU" sz="1300" dirty="0">
                        <a:solidFill>
                          <a:srgbClr val="000000"/>
                        </a:solidFill>
                        <a:effectLst/>
                        <a:latin typeface="Courier New"/>
                        <a:ea typeface="Courier New"/>
                      </a:endParaRPr>
                    </a:p>
                  </a:txBody>
                  <a:tcPr marL="0" marR="0" marT="0" marB="0"/>
                </a:tc>
                <a:tc>
                  <a:txBody>
                    <a:bodyPr/>
                    <a:lstStyle/>
                    <a:p>
                      <a:pPr>
                        <a:lnSpc>
                          <a:spcPct val="115000"/>
                        </a:lnSpc>
                      </a:pPr>
                      <a:endParaRPr lang="ru-RU" sz="1300">
                        <a:effectLst/>
                        <a:latin typeface="Calibri"/>
                      </a:endParaRPr>
                    </a:p>
                  </a:txBody>
                  <a:tcPr marL="0" marR="0" marT="0" marB="0"/>
                </a:tc>
                <a:tc>
                  <a:txBody>
                    <a:bodyPr/>
                    <a:lstStyle/>
                    <a:p>
                      <a:pPr>
                        <a:lnSpc>
                          <a:spcPct val="115000"/>
                        </a:lnSpc>
                      </a:pPr>
                      <a:endParaRPr lang="ru-RU" sz="1300" dirty="0">
                        <a:effectLst/>
                        <a:latin typeface="Calibri"/>
                      </a:endParaRPr>
                    </a:p>
                  </a:txBody>
                  <a:tcPr marL="0" marR="0" marT="0" marB="0"/>
                </a:tc>
                <a:tc>
                  <a:txBody>
                    <a:bodyPr/>
                    <a:lstStyle/>
                    <a:p>
                      <a:pPr>
                        <a:lnSpc>
                          <a:spcPct val="115000"/>
                        </a:lnSpc>
                      </a:pPr>
                      <a:endParaRPr lang="ru-RU" sz="1300" dirty="0">
                        <a:effectLst/>
                        <a:latin typeface="Calibri"/>
                      </a:endParaRPr>
                    </a:p>
                  </a:txBody>
                  <a:tcPr marL="0" marR="0" marT="0" marB="0"/>
                </a:tc>
                <a:tc>
                  <a:txBody>
                    <a:bodyPr/>
                    <a:lstStyle/>
                    <a:p>
                      <a:pPr algn="ctr">
                        <a:lnSpc>
                          <a:spcPct val="115000"/>
                        </a:lnSpc>
                        <a:spcAft>
                          <a:spcPts val="0"/>
                        </a:spcAft>
                      </a:pPr>
                      <a:r>
                        <a:rPr lang="ru-RU" sz="1300" dirty="0">
                          <a:effectLst/>
                        </a:rPr>
                        <a:t> </a:t>
                      </a:r>
                    </a:p>
                    <a:p>
                      <a:pPr algn="ctr">
                        <a:lnSpc>
                          <a:spcPct val="115000"/>
                        </a:lnSpc>
                        <a:spcAft>
                          <a:spcPts val="0"/>
                        </a:spcAft>
                      </a:pPr>
                      <a:r>
                        <a:rPr lang="ru-RU" sz="1300" dirty="0" err="1" smtClean="0">
                          <a:effectLst/>
                        </a:rPr>
                        <a:t>Руз</a:t>
                      </a:r>
                      <a:r>
                        <a:rPr lang="ru-RU" sz="1300" dirty="0" smtClean="0">
                          <a:effectLst/>
                        </a:rPr>
                        <a:t> и другие страны</a:t>
                      </a:r>
                      <a:endParaRPr lang="ru-RU" sz="1300" dirty="0">
                        <a:solidFill>
                          <a:srgbClr val="000000"/>
                        </a:solidFill>
                        <a:effectLst/>
                        <a:latin typeface="Courier New"/>
                        <a:ea typeface="Courier New"/>
                      </a:endParaRPr>
                    </a:p>
                  </a:txBody>
                  <a:tcPr marL="0" marR="0" marT="0" marB="0"/>
                </a:tc>
                <a:tc>
                  <a:txBody>
                    <a:bodyPr/>
                    <a:lstStyle/>
                    <a:p>
                      <a:pPr algn="ctr">
                        <a:lnSpc>
                          <a:spcPct val="115000"/>
                        </a:lnSpc>
                        <a:spcAft>
                          <a:spcPts val="0"/>
                        </a:spcAft>
                      </a:pPr>
                      <a:r>
                        <a:rPr lang="ru-RU" sz="1300" dirty="0">
                          <a:effectLst/>
                        </a:rPr>
                        <a:t>По решению Правительства </a:t>
                      </a:r>
                      <a:r>
                        <a:rPr lang="ru-RU" sz="1300" dirty="0" err="1">
                          <a:effectLst/>
                        </a:rPr>
                        <a:t>РУз</a:t>
                      </a:r>
                      <a:r>
                        <a:rPr lang="ru-RU" sz="1300" dirty="0">
                          <a:effectLst/>
                        </a:rPr>
                        <a:t> в соответствии с нормами прав</a:t>
                      </a:r>
                      <a:endParaRPr lang="ru-RU" sz="1300" dirty="0">
                        <a:solidFill>
                          <a:srgbClr val="000000"/>
                        </a:solidFill>
                        <a:effectLst/>
                        <a:latin typeface="Courier New"/>
                        <a:ea typeface="Courier New"/>
                      </a:endParaRPr>
                    </a:p>
                  </a:txBody>
                  <a:tcPr marL="0" marR="0" marT="0" marB="0"/>
                </a:tc>
              </a:tr>
            </a:tbl>
          </a:graphicData>
        </a:graphic>
      </p:graphicFrame>
    </p:spTree>
    <p:extLst>
      <p:ext uri="{BB962C8B-B14F-4D97-AF65-F5344CB8AC3E}">
        <p14:creationId xmlns:p14="http://schemas.microsoft.com/office/powerpoint/2010/main" val="625437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1865" y="86223"/>
            <a:ext cx="8784976" cy="976486"/>
          </a:xfrm>
          <a:prstGeom prst="rect">
            <a:avLst/>
          </a:prstGeom>
        </p:spPr>
        <p:txBody>
          <a:bodyPr wrap="square">
            <a:spAutoFit/>
          </a:bodyPr>
          <a:lstStyle/>
          <a:p>
            <a:pPr indent="449263" algn="just">
              <a:lnSpc>
                <a:spcPct val="150000"/>
              </a:lnSpc>
              <a:spcAft>
                <a:spcPts val="0"/>
              </a:spcAft>
            </a:pPr>
            <a:r>
              <a:rPr lang="ru-RU" sz="2000" dirty="0" smtClean="0">
                <a:solidFill>
                  <a:srgbClr val="000000"/>
                </a:solidFill>
                <a:effectLst/>
                <a:latin typeface="Times New Roman"/>
                <a:ea typeface="Courier New"/>
              </a:rPr>
              <a:t>Чрезвычайные ситуации, в том числе аварии на промышленных объектах, в своем развитии проходят </a:t>
            </a:r>
            <a:r>
              <a:rPr lang="ru-RU" sz="2000" b="1" dirty="0" smtClean="0">
                <a:solidFill>
                  <a:srgbClr val="000000"/>
                </a:solidFill>
                <a:effectLst/>
                <a:latin typeface="Times New Roman"/>
                <a:ea typeface="Courier New"/>
              </a:rPr>
              <a:t>пять условных типовых фаз</a:t>
            </a:r>
            <a:r>
              <a:rPr lang="ru-RU" sz="2000" dirty="0" smtClean="0">
                <a:solidFill>
                  <a:srgbClr val="000000"/>
                </a:solidFill>
                <a:effectLst/>
                <a:latin typeface="Times New Roman"/>
                <a:ea typeface="Courier New"/>
              </a:rPr>
              <a:t>:</a:t>
            </a:r>
            <a:endParaRPr lang="ru-RU" sz="2000" dirty="0">
              <a:solidFill>
                <a:srgbClr val="000000"/>
              </a:solidFill>
              <a:effectLst/>
              <a:latin typeface="Courier New"/>
              <a:ea typeface="Courier New"/>
            </a:endParaRPr>
          </a:p>
        </p:txBody>
      </p:sp>
      <p:pic>
        <p:nvPicPr>
          <p:cNvPr id="3789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5274"/>
          <a:stretch/>
        </p:blipFill>
        <p:spPr bwMode="auto">
          <a:xfrm>
            <a:off x="0" y="1062709"/>
            <a:ext cx="9144000" cy="4622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1585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22669"/>
            <a:ext cx="8784976" cy="1754326"/>
          </a:xfrm>
          <a:prstGeom prst="rect">
            <a:avLst/>
          </a:prstGeom>
        </p:spPr>
        <p:txBody>
          <a:bodyPr wrap="square">
            <a:spAutoFit/>
          </a:bodyPr>
          <a:lstStyle/>
          <a:p>
            <a:pPr indent="449263" algn="ctr">
              <a:lnSpc>
                <a:spcPct val="150000"/>
              </a:lnSpc>
              <a:spcAft>
                <a:spcPts val="0"/>
              </a:spcAft>
            </a:pPr>
            <a:r>
              <a:rPr lang="ru-RU" b="1" i="1" dirty="0" smtClean="0">
                <a:solidFill>
                  <a:srgbClr val="000000"/>
                </a:solidFill>
                <a:effectLst/>
                <a:latin typeface="Times New Roman"/>
                <a:ea typeface="Courier New"/>
              </a:rPr>
              <a:t>По скорости развития</a:t>
            </a:r>
            <a:r>
              <a:rPr lang="ru-RU" b="1" dirty="0" smtClean="0">
                <a:solidFill>
                  <a:srgbClr val="000000"/>
                </a:solidFill>
                <a:effectLst/>
                <a:latin typeface="Times New Roman"/>
                <a:ea typeface="Courier New"/>
              </a:rPr>
              <a:t>: </a:t>
            </a:r>
            <a:r>
              <a:rPr lang="ru-RU" dirty="0" smtClean="0">
                <a:solidFill>
                  <a:srgbClr val="000000"/>
                </a:solidFill>
                <a:effectLst/>
                <a:latin typeface="Times New Roman"/>
                <a:ea typeface="Courier New"/>
              </a:rPr>
              <a:t>взрывные, внезапные, скоротечные, плавные.</a:t>
            </a:r>
            <a:endParaRPr lang="ru-RU" sz="1600" dirty="0" smtClean="0">
              <a:solidFill>
                <a:srgbClr val="000000"/>
              </a:solidFill>
              <a:effectLst/>
              <a:latin typeface="Courier New"/>
              <a:ea typeface="Courier New"/>
            </a:endParaRPr>
          </a:p>
          <a:p>
            <a:pPr indent="449263" algn="just">
              <a:lnSpc>
                <a:spcPct val="150000"/>
              </a:lnSpc>
              <a:spcAft>
                <a:spcPts val="0"/>
              </a:spcAft>
            </a:pPr>
            <a:r>
              <a:rPr lang="ru-RU" dirty="0" smtClean="0">
                <a:solidFill>
                  <a:srgbClr val="000000"/>
                </a:solidFill>
                <a:effectLst/>
                <a:latin typeface="Times New Roman"/>
                <a:ea typeface="Courier New"/>
              </a:rPr>
              <a:t>В результате возникновения чрезвычайной ситуации выделяются территории, которые называются </a:t>
            </a:r>
            <a:r>
              <a:rPr lang="ru-RU" b="1" dirty="0" smtClean="0">
                <a:solidFill>
                  <a:srgbClr val="000000"/>
                </a:solidFill>
                <a:effectLst/>
                <a:latin typeface="Times New Roman"/>
                <a:ea typeface="Courier New"/>
              </a:rPr>
              <a:t>зонами ЧС</a:t>
            </a:r>
            <a:r>
              <a:rPr lang="ru-RU" dirty="0" smtClean="0">
                <a:solidFill>
                  <a:srgbClr val="000000"/>
                </a:solidFill>
                <a:effectLst/>
                <a:latin typeface="Times New Roman"/>
                <a:ea typeface="Courier New"/>
              </a:rPr>
              <a:t>, а также участки, требующие дополнительной и немедленной помощи – </a:t>
            </a:r>
            <a:r>
              <a:rPr lang="ru-RU" b="1" dirty="0" smtClean="0">
                <a:solidFill>
                  <a:srgbClr val="000000"/>
                </a:solidFill>
                <a:effectLst/>
                <a:latin typeface="Times New Roman"/>
                <a:ea typeface="Courier New"/>
              </a:rPr>
              <a:t>зоны бедствий</a:t>
            </a:r>
            <a:r>
              <a:rPr lang="ru-RU" dirty="0" smtClean="0">
                <a:solidFill>
                  <a:srgbClr val="000000"/>
                </a:solidFill>
                <a:effectLst/>
                <a:latin typeface="Times New Roman"/>
                <a:ea typeface="Courier New"/>
              </a:rPr>
              <a:t>.</a:t>
            </a:r>
            <a:endParaRPr lang="ru-RU" sz="1600" dirty="0">
              <a:solidFill>
                <a:srgbClr val="000000"/>
              </a:solidFill>
              <a:effectLst/>
              <a:latin typeface="Courier New"/>
              <a:ea typeface="Courier New"/>
            </a:endParaRPr>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573" b="15356"/>
          <a:stretch/>
        </p:blipFill>
        <p:spPr bwMode="auto">
          <a:xfrm>
            <a:off x="230266" y="1776995"/>
            <a:ext cx="8734222" cy="3816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0678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0019" y="82689"/>
            <a:ext cx="8928992" cy="5632311"/>
          </a:xfrm>
          <a:prstGeom prst="rect">
            <a:avLst/>
          </a:prstGeom>
        </p:spPr>
        <p:txBody>
          <a:bodyPr wrap="square">
            <a:spAutoFit/>
          </a:bodyPr>
          <a:lstStyle/>
          <a:p>
            <a:pPr indent="449263" algn="ctr">
              <a:spcAft>
                <a:spcPts val="0"/>
              </a:spcAft>
            </a:pPr>
            <a:r>
              <a:rPr lang="ru-RU" sz="2000" b="1" i="1" dirty="0" smtClean="0">
                <a:solidFill>
                  <a:srgbClr val="000000"/>
                </a:solidFill>
                <a:effectLst/>
                <a:latin typeface="Times New Roman"/>
                <a:ea typeface="Courier New"/>
              </a:rPr>
              <a:t>Чрезвычайные ситуации мирного времени можно условно </a:t>
            </a:r>
          </a:p>
          <a:p>
            <a:pPr indent="449263" algn="ctr">
              <a:spcAft>
                <a:spcPts val="0"/>
              </a:spcAft>
            </a:pPr>
            <a:r>
              <a:rPr lang="ru-RU" sz="2000" b="1" i="1" dirty="0" smtClean="0">
                <a:solidFill>
                  <a:srgbClr val="000000"/>
                </a:solidFill>
                <a:effectLst/>
                <a:latin typeface="Times New Roman"/>
                <a:ea typeface="Courier New"/>
              </a:rPr>
              <a:t>объединить в пять групп: </a:t>
            </a:r>
            <a:endParaRPr lang="ru-RU" sz="2000" dirty="0" smtClean="0">
              <a:solidFill>
                <a:srgbClr val="000000"/>
              </a:solidFill>
              <a:effectLst/>
              <a:latin typeface="Courier New"/>
              <a:ea typeface="Courier New"/>
            </a:endParaRPr>
          </a:p>
          <a:p>
            <a:pPr indent="449263" algn="just">
              <a:spcAft>
                <a:spcPts val="0"/>
              </a:spcAft>
            </a:pPr>
            <a:r>
              <a:rPr lang="ru-RU" sz="2000" b="1" dirty="0" smtClean="0">
                <a:solidFill>
                  <a:srgbClr val="000000"/>
                </a:solidFill>
                <a:effectLst/>
                <a:latin typeface="Times New Roman"/>
                <a:ea typeface="Courier New"/>
              </a:rPr>
              <a:t>1 группа</a:t>
            </a:r>
            <a:r>
              <a:rPr lang="ru-RU" sz="2000" dirty="0" smtClean="0">
                <a:solidFill>
                  <a:srgbClr val="000000"/>
                </a:solidFill>
                <a:effectLst/>
                <a:latin typeface="Times New Roman"/>
                <a:ea typeface="Courier New"/>
              </a:rPr>
              <a:t> – ЧС, сопровождающихся выбросом опасных веществ в окружающую природную среду: аварии на атомных станциях, утечка радиоактивных газов, аварии с загрязнением территорий или выбросом в окружающую среду бактериологического или биологического вещества. </a:t>
            </a:r>
            <a:endParaRPr lang="ru-RU" sz="2000" dirty="0" smtClean="0">
              <a:solidFill>
                <a:srgbClr val="000000"/>
              </a:solidFill>
              <a:effectLst/>
              <a:latin typeface="Courier New"/>
              <a:ea typeface="Courier New"/>
            </a:endParaRPr>
          </a:p>
          <a:p>
            <a:pPr indent="449263" algn="just">
              <a:spcAft>
                <a:spcPts val="0"/>
              </a:spcAft>
            </a:pPr>
            <a:r>
              <a:rPr lang="ru-RU" sz="2000" b="1" dirty="0" smtClean="0">
                <a:solidFill>
                  <a:srgbClr val="000000"/>
                </a:solidFill>
                <a:effectLst/>
                <a:latin typeface="Times New Roman"/>
                <a:ea typeface="Courier New"/>
              </a:rPr>
              <a:t>2 группа</a:t>
            </a:r>
            <a:r>
              <a:rPr lang="ru-RU" sz="2000" dirty="0" smtClean="0">
                <a:solidFill>
                  <a:srgbClr val="000000"/>
                </a:solidFill>
                <a:effectLst/>
                <a:latin typeface="Times New Roman"/>
                <a:ea typeface="Courier New"/>
              </a:rPr>
              <a:t> – ЧС, сопровождающихся взрывами или пожарами: пожары в населенных пунктах, взрывы на объектах и транспортных коммуникациях, взрывы в жилых домах. </a:t>
            </a:r>
            <a:endParaRPr lang="ru-RU" sz="2000" dirty="0" smtClean="0">
              <a:solidFill>
                <a:srgbClr val="000000"/>
              </a:solidFill>
              <a:effectLst/>
              <a:latin typeface="Courier New"/>
              <a:ea typeface="Courier New"/>
            </a:endParaRPr>
          </a:p>
          <a:p>
            <a:pPr indent="449263" algn="just">
              <a:spcAft>
                <a:spcPts val="0"/>
              </a:spcAft>
            </a:pPr>
            <a:r>
              <a:rPr lang="ru-RU" sz="2000" b="1" dirty="0" smtClean="0">
                <a:solidFill>
                  <a:srgbClr val="000000"/>
                </a:solidFill>
                <a:effectLst/>
                <a:latin typeface="Times New Roman"/>
                <a:ea typeface="Courier New"/>
              </a:rPr>
              <a:t>3 группа</a:t>
            </a:r>
            <a:r>
              <a:rPr lang="ru-RU" sz="2000" dirty="0" smtClean="0">
                <a:solidFill>
                  <a:srgbClr val="000000"/>
                </a:solidFill>
                <a:effectLst/>
                <a:latin typeface="Times New Roman"/>
                <a:ea typeface="Courier New"/>
              </a:rPr>
              <a:t> – ЧС, относящихся к аварийным ситуациям на транспортных коммуникациях: авиакатастрофы, столкновения на железной дороге, аварии на водных коммуникациях, инженерных и энергосетях. </a:t>
            </a:r>
            <a:endParaRPr lang="ru-RU" sz="2000" dirty="0" smtClean="0">
              <a:solidFill>
                <a:srgbClr val="000000"/>
              </a:solidFill>
              <a:effectLst/>
              <a:latin typeface="Courier New"/>
              <a:ea typeface="Courier New"/>
            </a:endParaRPr>
          </a:p>
          <a:p>
            <a:pPr indent="449263" algn="just">
              <a:spcAft>
                <a:spcPts val="0"/>
              </a:spcAft>
            </a:pPr>
            <a:r>
              <a:rPr lang="ru-RU" sz="2000" b="1" dirty="0" smtClean="0">
                <a:solidFill>
                  <a:srgbClr val="000000"/>
                </a:solidFill>
                <a:effectLst/>
                <a:latin typeface="Times New Roman"/>
                <a:ea typeface="Courier New"/>
              </a:rPr>
              <a:t>4 группа</a:t>
            </a:r>
            <a:r>
              <a:rPr lang="ru-RU" sz="2000" dirty="0" smtClean="0">
                <a:solidFill>
                  <a:srgbClr val="000000"/>
                </a:solidFill>
                <a:effectLst/>
                <a:latin typeface="Times New Roman"/>
                <a:ea typeface="Courier New"/>
              </a:rPr>
              <a:t> – ЧС военно-политического характера мирного времени: единичные случаи ядерного удара, падение носителя ядерного оружия, вооруженное нападение на штаб воинской части. </a:t>
            </a:r>
            <a:endParaRPr lang="ru-RU" sz="2000" dirty="0" smtClean="0">
              <a:solidFill>
                <a:srgbClr val="000000"/>
              </a:solidFill>
              <a:effectLst/>
              <a:latin typeface="Courier New"/>
              <a:ea typeface="Courier New"/>
            </a:endParaRPr>
          </a:p>
          <a:p>
            <a:pPr indent="449263" algn="just">
              <a:spcAft>
                <a:spcPts val="0"/>
              </a:spcAft>
            </a:pPr>
            <a:r>
              <a:rPr lang="ru-RU" sz="2000" b="1" dirty="0" smtClean="0">
                <a:solidFill>
                  <a:srgbClr val="000000"/>
                </a:solidFill>
                <a:effectLst/>
                <a:latin typeface="Times New Roman"/>
                <a:ea typeface="Courier New"/>
              </a:rPr>
              <a:t>5 группа</a:t>
            </a:r>
            <a:r>
              <a:rPr lang="ru-RU" sz="2000" dirty="0" smtClean="0">
                <a:solidFill>
                  <a:srgbClr val="000000"/>
                </a:solidFill>
                <a:effectLst/>
                <a:latin typeface="Times New Roman"/>
                <a:ea typeface="Courier New"/>
              </a:rPr>
              <a:t> – ЧС, вызванные стихийными бедствиям: стихийные бедствия геологического, гидрологического, метеорологического характера, природные пожары</a:t>
            </a:r>
            <a:r>
              <a:rPr lang="ru-RU" dirty="0" smtClean="0">
                <a:solidFill>
                  <a:srgbClr val="000000"/>
                </a:solidFill>
                <a:effectLst/>
                <a:latin typeface="Times New Roman"/>
                <a:ea typeface="Courier New"/>
              </a:rPr>
              <a:t>.</a:t>
            </a:r>
            <a:endParaRPr lang="ru-RU" sz="1600" dirty="0">
              <a:solidFill>
                <a:srgbClr val="000000"/>
              </a:solidFill>
              <a:effectLst/>
              <a:latin typeface="Courier New"/>
              <a:ea typeface="Courier New"/>
            </a:endParaRPr>
          </a:p>
        </p:txBody>
      </p:sp>
    </p:spTree>
    <p:extLst>
      <p:ext uri="{BB962C8B-B14F-4D97-AF65-F5344CB8AC3E}">
        <p14:creationId xmlns:p14="http://schemas.microsoft.com/office/powerpoint/2010/main" val="4001536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000"/>
          <a:stretch/>
        </p:blipFill>
        <p:spPr bwMode="auto">
          <a:xfrm>
            <a:off x="179512" y="193205"/>
            <a:ext cx="8784976" cy="5400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7159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5008" y="137614"/>
            <a:ext cx="8749480" cy="5493812"/>
          </a:xfrm>
          <a:prstGeom prst="rect">
            <a:avLst/>
          </a:prstGeom>
        </p:spPr>
        <p:txBody>
          <a:bodyPr wrap="square">
            <a:spAutoFit/>
          </a:bodyPr>
          <a:lstStyle/>
          <a:p>
            <a:pPr marL="4763" indent="554038" algn="ctr">
              <a:lnSpc>
                <a:spcPct val="150000"/>
              </a:lnSpc>
              <a:spcAft>
                <a:spcPts val="0"/>
              </a:spcAft>
            </a:pPr>
            <a:r>
              <a:rPr lang="ru-RU" b="1" dirty="0" smtClean="0">
                <a:solidFill>
                  <a:srgbClr val="000000"/>
                </a:solidFill>
                <a:effectLst/>
                <a:latin typeface="Times New Roman"/>
                <a:ea typeface="Courier New"/>
              </a:rPr>
              <a:t>Для оценки чрезвычайной ситуации рекомендуется ряд критериев ЧС</a:t>
            </a:r>
            <a:r>
              <a:rPr lang="ru-RU" i="1" dirty="0" smtClean="0">
                <a:solidFill>
                  <a:srgbClr val="000000"/>
                </a:solidFill>
                <a:effectLst/>
                <a:latin typeface="Times New Roman"/>
                <a:ea typeface="Courier New"/>
              </a:rPr>
              <a:t>;</a:t>
            </a:r>
            <a:endParaRPr lang="ru-RU" sz="1600" dirty="0" smtClean="0">
              <a:solidFill>
                <a:srgbClr val="000000"/>
              </a:solidFill>
              <a:effectLst/>
              <a:latin typeface="Courier New"/>
              <a:ea typeface="Courier New"/>
            </a:endParaRPr>
          </a:p>
          <a:p>
            <a:pPr marL="4763" lvl="0" indent="554038" algn="just">
              <a:lnSpc>
                <a:spcPct val="150000"/>
              </a:lnSpc>
              <a:spcAft>
                <a:spcPts val="0"/>
              </a:spcAft>
              <a:buFont typeface="Symbol"/>
              <a:buChar char=""/>
            </a:pPr>
            <a:r>
              <a:rPr lang="ru-RU" b="1" dirty="0" smtClean="0">
                <a:solidFill>
                  <a:srgbClr val="000000"/>
                </a:solidFill>
                <a:effectLst/>
                <a:latin typeface="Times New Roman"/>
                <a:ea typeface="Courier New"/>
              </a:rPr>
              <a:t>временной</a:t>
            </a:r>
            <a:r>
              <a:rPr lang="ru-RU" dirty="0" smtClean="0">
                <a:solidFill>
                  <a:srgbClr val="000000"/>
                </a:solidFill>
                <a:effectLst/>
                <a:latin typeface="Times New Roman"/>
                <a:ea typeface="Courier New"/>
              </a:rPr>
              <a:t>, то есть степень внезапности ЧС, быстрота ее развития;</a:t>
            </a:r>
            <a:endParaRPr lang="ru-RU" sz="1600" dirty="0" smtClean="0">
              <a:solidFill>
                <a:srgbClr val="000000"/>
              </a:solidFill>
              <a:effectLst/>
              <a:latin typeface="Courier New"/>
              <a:ea typeface="Courier New"/>
            </a:endParaRPr>
          </a:p>
          <a:p>
            <a:pPr marL="4763" lvl="0" indent="554038" algn="just">
              <a:lnSpc>
                <a:spcPct val="150000"/>
              </a:lnSpc>
              <a:spcAft>
                <a:spcPts val="0"/>
              </a:spcAft>
              <a:buFont typeface="Symbol"/>
              <a:buChar char=""/>
            </a:pPr>
            <a:r>
              <a:rPr lang="ru-RU" b="1" dirty="0" smtClean="0">
                <a:solidFill>
                  <a:srgbClr val="000000"/>
                </a:solidFill>
                <a:effectLst/>
                <a:latin typeface="Times New Roman"/>
                <a:ea typeface="Courier New"/>
              </a:rPr>
              <a:t>экологический</a:t>
            </a:r>
            <a:r>
              <a:rPr lang="ru-RU" dirty="0" smtClean="0">
                <a:solidFill>
                  <a:srgbClr val="000000"/>
                </a:solidFill>
                <a:effectLst/>
                <a:latin typeface="Times New Roman"/>
                <a:ea typeface="Courier New"/>
              </a:rPr>
              <a:t>, то есть глубина необратимых изменений; происшедших в объектах природной среды (эпидемии, массовый падеж скота и т.д.);</a:t>
            </a:r>
            <a:endParaRPr lang="ru-RU" sz="1600" dirty="0" smtClean="0">
              <a:solidFill>
                <a:srgbClr val="000000"/>
              </a:solidFill>
              <a:effectLst/>
              <a:latin typeface="Courier New"/>
              <a:ea typeface="Courier New"/>
            </a:endParaRPr>
          </a:p>
          <a:p>
            <a:pPr marL="4763" lvl="0" indent="554038" algn="just">
              <a:lnSpc>
                <a:spcPct val="150000"/>
              </a:lnSpc>
              <a:spcAft>
                <a:spcPts val="0"/>
              </a:spcAft>
              <a:buFont typeface="Symbol"/>
              <a:buChar char=""/>
            </a:pPr>
            <a:r>
              <a:rPr lang="ru-RU" b="1" dirty="0" smtClean="0">
                <a:solidFill>
                  <a:srgbClr val="000000"/>
                </a:solidFill>
                <a:effectLst/>
                <a:latin typeface="Times New Roman"/>
                <a:ea typeface="Courier New"/>
              </a:rPr>
              <a:t>экономический</a:t>
            </a:r>
            <a:r>
              <a:rPr lang="ru-RU" dirty="0" smtClean="0">
                <a:solidFill>
                  <a:srgbClr val="000000"/>
                </a:solidFill>
                <a:effectLst/>
                <a:latin typeface="Times New Roman"/>
                <a:ea typeface="Courier New"/>
              </a:rPr>
              <a:t>, или материальный ущерб, обусловленный выходом из строя систем, сооружений, затратами на их восстановление и т.п.; </a:t>
            </a:r>
            <a:endParaRPr lang="ru-RU" sz="1600" dirty="0" smtClean="0">
              <a:solidFill>
                <a:srgbClr val="000000"/>
              </a:solidFill>
              <a:effectLst/>
              <a:latin typeface="Courier New"/>
              <a:ea typeface="Courier New"/>
            </a:endParaRPr>
          </a:p>
          <a:p>
            <a:pPr marL="4763" lvl="0" indent="554038" algn="just">
              <a:lnSpc>
                <a:spcPct val="150000"/>
              </a:lnSpc>
              <a:spcAft>
                <a:spcPts val="0"/>
              </a:spcAft>
              <a:buFont typeface="Symbol"/>
              <a:buChar char=""/>
            </a:pPr>
            <a:r>
              <a:rPr lang="ru-RU" b="1" dirty="0" smtClean="0">
                <a:solidFill>
                  <a:srgbClr val="000000"/>
                </a:solidFill>
                <a:effectLst/>
                <a:latin typeface="Times New Roman"/>
                <a:ea typeface="Courier New"/>
              </a:rPr>
              <a:t>социально-политический</a:t>
            </a:r>
            <a:r>
              <a:rPr lang="ru-RU" dirty="0" smtClean="0">
                <a:solidFill>
                  <a:srgbClr val="000000"/>
                </a:solidFill>
                <a:effectLst/>
                <a:latin typeface="Times New Roman"/>
                <a:ea typeface="Courier New"/>
              </a:rPr>
              <a:t> (наличие повышенной конфликтности, возникновение напряженности в обществе);</a:t>
            </a:r>
            <a:endParaRPr lang="ru-RU" sz="1600" dirty="0" smtClean="0">
              <a:solidFill>
                <a:srgbClr val="000000"/>
              </a:solidFill>
              <a:effectLst/>
              <a:latin typeface="Courier New"/>
              <a:ea typeface="Courier New"/>
            </a:endParaRPr>
          </a:p>
          <a:p>
            <a:pPr marL="4763" lvl="0" indent="554038" algn="just">
              <a:lnSpc>
                <a:spcPct val="150000"/>
              </a:lnSpc>
              <a:spcAft>
                <a:spcPts val="0"/>
              </a:spcAft>
              <a:buFont typeface="Symbol"/>
              <a:buChar char=""/>
            </a:pPr>
            <a:r>
              <a:rPr lang="ru-RU" b="1" dirty="0" smtClean="0">
                <a:solidFill>
                  <a:srgbClr val="000000"/>
                </a:solidFill>
                <a:effectLst/>
                <a:latin typeface="Times New Roman"/>
                <a:ea typeface="Courier New"/>
              </a:rPr>
              <a:t>организационно-управленческий</a:t>
            </a:r>
            <a:r>
              <a:rPr lang="ru-RU" dirty="0" smtClean="0">
                <a:solidFill>
                  <a:srgbClr val="000000"/>
                </a:solidFill>
                <a:effectLst/>
                <a:latin typeface="Times New Roman"/>
                <a:ea typeface="Courier New"/>
              </a:rPr>
              <a:t>, который включает прогнозирование обстановки, хода событий, принятие надлежащих решений, доведение их до исполнителей, контроль за действиями последних и т.д.;</a:t>
            </a:r>
            <a:endParaRPr lang="ru-RU" sz="1600" dirty="0" smtClean="0">
              <a:solidFill>
                <a:srgbClr val="000000"/>
              </a:solidFill>
              <a:effectLst/>
              <a:latin typeface="Courier New"/>
              <a:ea typeface="Courier New"/>
            </a:endParaRPr>
          </a:p>
          <a:p>
            <a:pPr marL="4763" lvl="0" indent="554038" algn="just">
              <a:lnSpc>
                <a:spcPct val="150000"/>
              </a:lnSpc>
              <a:spcAft>
                <a:spcPts val="0"/>
              </a:spcAft>
              <a:buFont typeface="Symbol"/>
              <a:buChar char=""/>
            </a:pPr>
            <a:r>
              <a:rPr lang="ru-RU" b="1" dirty="0" smtClean="0">
                <a:solidFill>
                  <a:srgbClr val="000000"/>
                </a:solidFill>
                <a:effectLst/>
                <a:latin typeface="Times New Roman"/>
                <a:ea typeface="Courier New"/>
              </a:rPr>
              <a:t>психологический</a:t>
            </a:r>
            <a:r>
              <a:rPr lang="ru-RU" dirty="0" smtClean="0">
                <a:solidFill>
                  <a:srgbClr val="000000"/>
                </a:solidFill>
                <a:effectLst/>
                <a:latin typeface="Times New Roman"/>
                <a:ea typeface="Courier New"/>
              </a:rPr>
              <a:t>, вызывающий стрессовое состояние, депрессию, страх, панику, фобию.</a:t>
            </a:r>
            <a:endParaRPr lang="ru-RU" sz="1600" dirty="0">
              <a:solidFill>
                <a:srgbClr val="000000"/>
              </a:solidFill>
              <a:effectLst/>
              <a:latin typeface="Courier New"/>
              <a:ea typeface="Courier New"/>
            </a:endParaRPr>
          </a:p>
        </p:txBody>
      </p:sp>
    </p:spTree>
    <p:extLst>
      <p:ext uri="{BB962C8B-B14F-4D97-AF65-F5344CB8AC3E}">
        <p14:creationId xmlns:p14="http://schemas.microsoft.com/office/powerpoint/2010/main" val="3703983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93204"/>
            <a:ext cx="8928992" cy="5355312"/>
          </a:xfrm>
          <a:prstGeom prst="rect">
            <a:avLst/>
          </a:prstGeom>
        </p:spPr>
        <p:txBody>
          <a:bodyPr wrap="square">
            <a:spAutoFit/>
          </a:bodyPr>
          <a:lstStyle/>
          <a:p>
            <a:pPr lvl="0" algn="ctr">
              <a:spcAft>
                <a:spcPts val="0"/>
              </a:spcAft>
            </a:pPr>
            <a:r>
              <a:rPr lang="ru-RU" b="1" dirty="0" smtClean="0">
                <a:solidFill>
                  <a:srgbClr val="000000"/>
                </a:solidFill>
                <a:effectLst/>
                <a:latin typeface="Times New Roman"/>
                <a:ea typeface="Times New Roman"/>
              </a:rPr>
              <a:t>2. Государственная система предупреждения и действий </a:t>
            </a:r>
          </a:p>
          <a:p>
            <a:pPr lvl="0" algn="ctr">
              <a:spcAft>
                <a:spcPts val="0"/>
              </a:spcAft>
            </a:pPr>
            <a:r>
              <a:rPr lang="ru-RU" b="1" dirty="0" smtClean="0">
                <a:solidFill>
                  <a:srgbClr val="000000"/>
                </a:solidFill>
                <a:effectLst/>
                <a:latin typeface="Times New Roman"/>
                <a:ea typeface="Times New Roman"/>
              </a:rPr>
              <a:t>в ЧС республики Узбекистан.</a:t>
            </a:r>
            <a:endParaRPr lang="ru-RU" b="1" dirty="0" smtClean="0">
              <a:effectLst/>
              <a:latin typeface="Times New Roman"/>
              <a:ea typeface="Times New Roman"/>
            </a:endParaRPr>
          </a:p>
          <a:p>
            <a:pPr marL="450215" indent="-266700"/>
            <a:r>
              <a:rPr lang="ru-RU" b="1" dirty="0" smtClean="0">
                <a:solidFill>
                  <a:srgbClr val="000000"/>
                </a:solidFill>
                <a:effectLst/>
                <a:latin typeface="Times New Roman"/>
                <a:ea typeface="Times New Roman"/>
              </a:rPr>
              <a:t>Роль и место ГЗ в системе общегосударственных мероприятий.</a:t>
            </a:r>
            <a:endParaRPr lang="ru-RU" b="1" dirty="0" smtClean="0">
              <a:effectLst/>
              <a:latin typeface="Times New Roman"/>
              <a:ea typeface="Times New Roman"/>
            </a:endParaRPr>
          </a:p>
          <a:p>
            <a:pPr indent="450215" algn="just">
              <a:spcAft>
                <a:spcPts val="0"/>
              </a:spcAft>
            </a:pPr>
            <a:r>
              <a:rPr lang="ru-RU" b="1" i="0" u="none" strike="noStrike" spc="0" dirty="0" smtClean="0">
                <a:solidFill>
                  <a:srgbClr val="000000"/>
                </a:solidFill>
                <a:effectLst/>
                <a:latin typeface="Times New Roman"/>
                <a:ea typeface="Gulim"/>
                <a:cs typeface="Times New Roman"/>
              </a:rPr>
              <a:t>Главное назначение гражданской защиты (ГЗ) -</a:t>
            </a:r>
            <a:r>
              <a:rPr lang="ru-RU" b="0" i="0" u="none" strike="noStrike" spc="0" dirty="0" smtClean="0">
                <a:solidFill>
                  <a:srgbClr val="000000"/>
                </a:solidFill>
                <a:effectLst/>
                <a:latin typeface="Times New Roman"/>
                <a:ea typeface="Courier New"/>
                <a:cs typeface="Times New Roman"/>
              </a:rPr>
              <a:t> </a:t>
            </a:r>
            <a:r>
              <a:rPr lang="ru-RU" dirty="0" smtClean="0">
                <a:solidFill>
                  <a:srgbClr val="000000"/>
                </a:solidFill>
                <a:effectLst/>
                <a:latin typeface="Times New Roman"/>
                <a:ea typeface="Courier New"/>
              </a:rPr>
              <a:t>обеспечить, совместно с </a:t>
            </a:r>
            <a:r>
              <a:rPr lang="ru-RU" dirty="0" err="1" smtClean="0">
                <a:solidFill>
                  <a:srgbClr val="000000"/>
                </a:solidFill>
                <a:effectLst/>
                <a:latin typeface="Times New Roman"/>
                <a:ea typeface="Courier New"/>
              </a:rPr>
              <a:t>Вооружеными</a:t>
            </a:r>
            <a:r>
              <a:rPr lang="ru-RU" dirty="0" smtClean="0">
                <a:solidFill>
                  <a:srgbClr val="000000"/>
                </a:solidFill>
                <a:effectLst/>
                <a:latin typeface="Times New Roman"/>
                <a:ea typeface="Courier New"/>
              </a:rPr>
              <a:t> силами, надёжную защиту населения в чрезвычайных условиях мирного и военного времени. Надо отметить, что ГЗ является важной составной частью всей системы общегосударственных оборонных мероприятий.</a:t>
            </a:r>
            <a:endParaRPr lang="ru-RU" sz="1600" dirty="0" smtClean="0">
              <a:solidFill>
                <a:srgbClr val="000000"/>
              </a:solidFill>
              <a:effectLst/>
              <a:latin typeface="Courier New"/>
              <a:ea typeface="Courier New"/>
            </a:endParaRPr>
          </a:p>
          <a:p>
            <a:pPr indent="450215" algn="just">
              <a:spcAft>
                <a:spcPts val="0"/>
              </a:spcAft>
            </a:pPr>
            <a:r>
              <a:rPr lang="ru-RU" dirty="0" smtClean="0">
                <a:solidFill>
                  <a:srgbClr val="000000"/>
                </a:solidFill>
                <a:effectLst/>
                <a:latin typeface="Times New Roman"/>
                <a:ea typeface="Courier New"/>
              </a:rPr>
              <a:t>Следовательно,  ГЗ необходима не только в условиях войны, но даже, в большей степени, в мирное время.</a:t>
            </a:r>
            <a:endParaRPr lang="ru-RU" sz="1600" dirty="0" smtClean="0">
              <a:solidFill>
                <a:srgbClr val="000000"/>
              </a:solidFill>
              <a:effectLst/>
              <a:latin typeface="Courier New"/>
              <a:ea typeface="Courier New"/>
            </a:endParaRPr>
          </a:p>
          <a:p>
            <a:pPr indent="450215" algn="just">
              <a:spcAft>
                <a:spcPts val="0"/>
              </a:spcAft>
            </a:pPr>
            <a:r>
              <a:rPr lang="ru-RU" dirty="0" smtClean="0">
                <a:solidFill>
                  <a:srgbClr val="000000"/>
                </a:solidFill>
                <a:effectLst/>
                <a:latin typeface="Times New Roman"/>
                <a:ea typeface="Courier New"/>
              </a:rPr>
              <a:t>Постановлением Кабинета Министров Республики Узбе­кистан за </a:t>
            </a:r>
            <a:r>
              <a:rPr lang="ru-RU" b="1" i="0" u="none" strike="noStrike" spc="0" dirty="0" smtClean="0">
                <a:solidFill>
                  <a:srgbClr val="000000"/>
                </a:solidFill>
                <a:effectLst/>
                <a:latin typeface="Times New Roman"/>
                <a:ea typeface="Courier New"/>
                <a:cs typeface="Times New Roman"/>
              </a:rPr>
              <a:t>№ 558 от 23.12.1997 г. </a:t>
            </a:r>
            <a:r>
              <a:rPr lang="ru-RU" dirty="0" smtClean="0">
                <a:solidFill>
                  <a:srgbClr val="000000"/>
                </a:solidFill>
                <a:effectLst/>
                <a:latin typeface="Times New Roman"/>
                <a:ea typeface="Courier New"/>
              </a:rPr>
              <a:t>была создана </a:t>
            </a:r>
            <a:r>
              <a:rPr lang="ru-RU" b="1" i="1" u="none" strike="noStrike" spc="0" dirty="0" smtClean="0">
                <a:solidFill>
                  <a:srgbClr val="000000"/>
                </a:solidFill>
                <a:effectLst/>
                <a:latin typeface="Times New Roman"/>
                <a:ea typeface="Courier New"/>
                <a:cs typeface="Times New Roman"/>
              </a:rPr>
              <a:t>Государственная система предупреждения и действий в чрезвычайных ситуа­циях Республики Узбекистан (ГСЧС). ГСЧС предназначена для защиты населения и территорий от ЧС в мирное и военное время.</a:t>
            </a:r>
            <a:endParaRPr lang="ru-RU" sz="1600" dirty="0" smtClean="0">
              <a:solidFill>
                <a:srgbClr val="000000"/>
              </a:solidFill>
              <a:effectLst/>
              <a:latin typeface="Courier New"/>
              <a:ea typeface="Courier New"/>
            </a:endParaRPr>
          </a:p>
          <a:p>
            <a:pPr indent="450215" algn="just">
              <a:spcAft>
                <a:spcPts val="0"/>
              </a:spcAft>
            </a:pPr>
            <a:r>
              <a:rPr lang="ru-RU" dirty="0" smtClean="0">
                <a:solidFill>
                  <a:srgbClr val="000000"/>
                </a:solidFill>
                <a:effectLst/>
                <a:latin typeface="Times New Roman"/>
                <a:ea typeface="Courier New"/>
              </a:rPr>
              <a:t>В промышленности возросло количество </a:t>
            </a:r>
            <a:r>
              <a:rPr lang="ru-RU" dirty="0" err="1" smtClean="0">
                <a:solidFill>
                  <a:srgbClr val="000000"/>
                </a:solidFill>
                <a:effectLst/>
                <a:latin typeface="Times New Roman"/>
                <a:ea typeface="Courier New"/>
              </a:rPr>
              <a:t>энергонасыщенных</a:t>
            </a:r>
            <a:r>
              <a:rPr lang="ru-RU" dirty="0" smtClean="0">
                <a:solidFill>
                  <a:srgbClr val="000000"/>
                </a:solidFill>
                <a:effectLst/>
                <a:latin typeface="Times New Roman"/>
                <a:ea typeface="Courier New"/>
              </a:rPr>
              <a:t> предприятий, объектов, производящих или использующих в своей работе радиоактивные и сильнодействующие ядовитые вещества.</a:t>
            </a:r>
            <a:endParaRPr lang="ru-RU" sz="1600" dirty="0" smtClean="0">
              <a:solidFill>
                <a:srgbClr val="000000"/>
              </a:solidFill>
              <a:effectLst/>
              <a:latin typeface="Courier New"/>
              <a:ea typeface="Courier New"/>
            </a:endParaRPr>
          </a:p>
          <a:p>
            <a:pPr indent="450215" algn="just">
              <a:spcAft>
                <a:spcPts val="0"/>
              </a:spcAft>
            </a:pPr>
            <a:r>
              <a:rPr lang="ru-RU" dirty="0" smtClean="0">
                <a:solidFill>
                  <a:srgbClr val="000000"/>
                </a:solidFill>
                <a:effectLst/>
                <a:latin typeface="Times New Roman"/>
                <a:ea typeface="Courier New"/>
              </a:rPr>
              <a:t>Кроме того, стихийные бедствия постоянно нарушают трудовую жизнедеятельность не только отдельных населённых пунктов, но и в целом республик и областей, приводят к человеческим жертвам, уничтожают материальные ценности.</a:t>
            </a:r>
            <a:endParaRPr lang="ru-RU" sz="1600" dirty="0" smtClean="0">
              <a:solidFill>
                <a:srgbClr val="000000"/>
              </a:solidFill>
              <a:effectLst/>
              <a:latin typeface="Courier New"/>
              <a:ea typeface="Courier New"/>
            </a:endParaRPr>
          </a:p>
        </p:txBody>
      </p:sp>
    </p:spTree>
    <p:extLst>
      <p:ext uri="{BB962C8B-B14F-4D97-AF65-F5344CB8AC3E}">
        <p14:creationId xmlns:p14="http://schemas.microsoft.com/office/powerpoint/2010/main" val="2587212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1911" y="217207"/>
            <a:ext cx="8608563" cy="5355312"/>
          </a:xfrm>
          <a:prstGeom prst="rect">
            <a:avLst/>
          </a:prstGeom>
        </p:spPr>
        <p:txBody>
          <a:bodyPr wrap="square">
            <a:spAutoFit/>
          </a:bodyPr>
          <a:lstStyle/>
          <a:p>
            <a:pPr indent="719138" algn="just">
              <a:spcAft>
                <a:spcPts val="0"/>
              </a:spcAft>
            </a:pPr>
            <a:r>
              <a:rPr lang="ru-RU" b="1" dirty="0" smtClean="0">
                <a:solidFill>
                  <a:srgbClr val="000000"/>
                </a:solidFill>
                <a:effectLst/>
                <a:latin typeface="Times New Roman"/>
                <a:ea typeface="Courier New"/>
              </a:rPr>
              <a:t>Опасное природное явление (стихийное бедствие, экологическая катастрофа) - </a:t>
            </a:r>
            <a:r>
              <a:rPr lang="ru-RU" dirty="0" smtClean="0">
                <a:solidFill>
                  <a:srgbClr val="000000"/>
                </a:solidFill>
                <a:effectLst/>
                <a:latin typeface="Times New Roman"/>
                <a:ea typeface="Courier New"/>
              </a:rPr>
              <a:t>явление природы, которое по своей интенсивности, масштабу распространения и продолжительности воздействия на окружающую среду, может нанести существенный социальный и экономический ущерб.</a:t>
            </a:r>
            <a:endParaRPr lang="ru-RU" dirty="0" smtClean="0">
              <a:solidFill>
                <a:srgbClr val="000000"/>
              </a:solidFill>
              <a:effectLst/>
              <a:latin typeface="Courier New"/>
              <a:ea typeface="Courier New"/>
            </a:endParaRPr>
          </a:p>
          <a:p>
            <a:pPr indent="719138" algn="just">
              <a:spcAft>
                <a:spcPts val="0"/>
              </a:spcAft>
            </a:pPr>
            <a:r>
              <a:rPr lang="ru-RU" dirty="0" smtClean="0">
                <a:solidFill>
                  <a:srgbClr val="000000"/>
                </a:solidFill>
                <a:effectLst/>
                <a:latin typeface="Times New Roman"/>
                <a:ea typeface="Courier New"/>
              </a:rPr>
              <a:t>Основную долю ущерба, до 85% составляют природные чрезвычайные ситуации (засухи, подтопления, ураганные ветры, вредители растений и др.), но человеческие жертвы связаны в основном с техногенными ситуациями.</a:t>
            </a:r>
            <a:endParaRPr lang="ru-RU" dirty="0" smtClean="0">
              <a:solidFill>
                <a:srgbClr val="000000"/>
              </a:solidFill>
              <a:effectLst/>
              <a:latin typeface="Courier New"/>
              <a:ea typeface="Courier New"/>
            </a:endParaRPr>
          </a:p>
          <a:p>
            <a:pPr indent="719138" algn="just">
              <a:spcAft>
                <a:spcPts val="0"/>
              </a:spcAft>
            </a:pPr>
            <a:r>
              <a:rPr lang="ru-RU" dirty="0" smtClean="0">
                <a:solidFill>
                  <a:srgbClr val="000000"/>
                </a:solidFill>
                <a:effectLst/>
                <a:latin typeface="Times New Roman"/>
                <a:ea typeface="Courier New"/>
              </a:rPr>
              <a:t>В структуре ЧС на первом месте (56,5%) – транспортные аварии и катастрофы (в первую аварии на автомобильных дорогах), пожары, взрывы (15,7%),  массовые заболевания и отравления (14,2%), аварии на системах жизнеобеспечении (13%).</a:t>
            </a:r>
            <a:endParaRPr lang="ru-RU" dirty="0" smtClean="0">
              <a:solidFill>
                <a:srgbClr val="000000"/>
              </a:solidFill>
              <a:effectLst/>
              <a:latin typeface="Courier New"/>
              <a:ea typeface="Courier New"/>
            </a:endParaRPr>
          </a:p>
          <a:p>
            <a:pPr indent="719138" algn="just">
              <a:spcAft>
                <a:spcPts val="0"/>
              </a:spcAft>
            </a:pPr>
            <a:r>
              <a:rPr lang="ru-RU" dirty="0" smtClean="0">
                <a:solidFill>
                  <a:srgbClr val="000000"/>
                </a:solidFill>
                <a:effectLst/>
                <a:latin typeface="Times New Roman"/>
                <a:ea typeface="Courier New"/>
              </a:rPr>
              <a:t>За последние 30 лет от стихийных бедствий в мире пострадало в общей сложности более 1 млрд. человек (свыше 40 млн. человек в год), погибло более 140 тыс. человек, а ежегодный материальный ущерб составляет более 100 млрд. долларов.</a:t>
            </a:r>
            <a:endParaRPr lang="ru-RU" dirty="0" smtClean="0">
              <a:solidFill>
                <a:srgbClr val="000000"/>
              </a:solidFill>
              <a:effectLst/>
              <a:latin typeface="Courier New"/>
              <a:ea typeface="Courier New"/>
            </a:endParaRPr>
          </a:p>
          <a:p>
            <a:pPr indent="719138" algn="just">
              <a:spcAft>
                <a:spcPts val="0"/>
              </a:spcAft>
            </a:pPr>
            <a:r>
              <a:rPr lang="ru-RU" dirty="0" smtClean="0">
                <a:solidFill>
                  <a:srgbClr val="000000"/>
                </a:solidFill>
                <a:effectLst/>
                <a:latin typeface="Times New Roman"/>
                <a:ea typeface="Courier New"/>
              </a:rPr>
              <a:t>Большое значение в борьбе с ЧС имеют предупредительные работы. Важно знать причины возникновения и характер ЧС. </a:t>
            </a:r>
          </a:p>
          <a:p>
            <a:pPr indent="719138" algn="just">
              <a:spcAft>
                <a:spcPts val="0"/>
              </a:spcAft>
            </a:pPr>
            <a:r>
              <a:rPr lang="ru-RU" dirty="0" smtClean="0">
                <a:solidFill>
                  <a:srgbClr val="000000"/>
                </a:solidFill>
                <a:effectLst/>
                <a:latin typeface="Times New Roman"/>
                <a:ea typeface="Courier New"/>
              </a:rPr>
              <a:t>Это позволит предотвратить некоторые из них или ослабить силу их разрушительного воздействия. Кроме этого заблаговременно принятые меры помогут более действенно осуществлять меры по ликвидации последствий.</a:t>
            </a:r>
            <a:endParaRPr lang="ru-RU" dirty="0">
              <a:solidFill>
                <a:srgbClr val="000000"/>
              </a:solidFill>
              <a:effectLst/>
              <a:latin typeface="Courier New"/>
              <a:ea typeface="Courier New"/>
            </a:endParaRPr>
          </a:p>
        </p:txBody>
      </p:sp>
    </p:spTree>
    <p:extLst>
      <p:ext uri="{BB962C8B-B14F-4D97-AF65-F5344CB8AC3E}">
        <p14:creationId xmlns:p14="http://schemas.microsoft.com/office/powerpoint/2010/main" val="30138236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2913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0797" y="42625"/>
            <a:ext cx="8964488" cy="5632311"/>
          </a:xfrm>
          <a:prstGeom prst="rect">
            <a:avLst/>
          </a:prstGeom>
        </p:spPr>
        <p:txBody>
          <a:bodyPr wrap="square">
            <a:spAutoFit/>
          </a:bodyPr>
          <a:lstStyle/>
          <a:p>
            <a:pPr algn="ctr">
              <a:spcAft>
                <a:spcPts val="0"/>
              </a:spcAft>
            </a:pPr>
            <a:r>
              <a:rPr lang="ru-RU" b="1" dirty="0" smtClean="0">
                <a:solidFill>
                  <a:srgbClr val="000000"/>
                </a:solidFill>
                <a:effectLst/>
                <a:latin typeface="Times New Roman"/>
                <a:ea typeface="Courier New"/>
              </a:rPr>
              <a:t>Задачи и организационная структура ГЗ.</a:t>
            </a:r>
            <a:endParaRPr lang="ru-RU" sz="1600" dirty="0" smtClean="0">
              <a:solidFill>
                <a:srgbClr val="000000"/>
              </a:solidFill>
              <a:effectLst/>
              <a:latin typeface="Courier New"/>
              <a:ea typeface="Courier New"/>
            </a:endParaRPr>
          </a:p>
          <a:p>
            <a:pPr algn="ctr">
              <a:spcAft>
                <a:spcPts val="0"/>
              </a:spcAft>
            </a:pPr>
            <a:r>
              <a:rPr lang="ru-RU" b="1" i="0" u="sng" strike="noStrike" spc="0" dirty="0" smtClean="0">
                <a:solidFill>
                  <a:srgbClr val="000000"/>
                </a:solidFill>
                <a:effectLst/>
                <a:latin typeface="Times New Roman"/>
                <a:ea typeface="Courier New"/>
                <a:cs typeface="Times New Roman"/>
              </a:rPr>
              <a:t>Основные задачи ГЗ можно разделить на 4 группы:</a:t>
            </a:r>
            <a:endParaRPr lang="ru-RU" sz="1600" dirty="0" smtClean="0">
              <a:solidFill>
                <a:srgbClr val="000000"/>
              </a:solidFill>
              <a:effectLst/>
              <a:latin typeface="Courier New"/>
              <a:ea typeface="Courier New"/>
            </a:endParaRPr>
          </a:p>
          <a:p>
            <a:pPr lvl="0" indent="620713" algn="just">
              <a:spcAft>
                <a:spcPts val="0"/>
              </a:spcAft>
              <a:buFont typeface="+mj-lt"/>
              <a:buAutoNum type="arabicPeriod"/>
            </a:pPr>
            <a:r>
              <a:rPr lang="ru-RU" dirty="0" smtClean="0">
                <a:solidFill>
                  <a:srgbClr val="000000"/>
                </a:solidFill>
                <a:effectLst/>
                <a:latin typeface="Times New Roman"/>
                <a:ea typeface="Courier New"/>
              </a:rPr>
              <a:t>Защита населения от последствий аварий, катастроф, стихий­ных бедствий и применения противником современных средств поражения.</a:t>
            </a:r>
            <a:endParaRPr lang="ru-RU" sz="1600" dirty="0" smtClean="0">
              <a:solidFill>
                <a:srgbClr val="000000"/>
              </a:solidFill>
              <a:effectLst/>
              <a:latin typeface="Courier New"/>
              <a:ea typeface="Courier New"/>
            </a:endParaRPr>
          </a:p>
          <a:p>
            <a:pPr lvl="0" indent="620713" algn="just">
              <a:spcAft>
                <a:spcPts val="0"/>
              </a:spcAft>
              <a:buFont typeface="+mj-lt"/>
              <a:buAutoNum type="arabicPeriod"/>
            </a:pPr>
            <a:r>
              <a:rPr lang="ru-RU" dirty="0" smtClean="0">
                <a:solidFill>
                  <a:srgbClr val="000000"/>
                </a:solidFill>
                <a:effectLst/>
                <a:latin typeface="Times New Roman"/>
                <a:ea typeface="Courier New"/>
              </a:rPr>
              <a:t>Повышение устойчивости функционирования объектов и отраслей хозяйств в чрезвычайных обстоятельствах мирного и военного времени в части выполнения инженерно-технических и других мероприятий ГЗ.</a:t>
            </a:r>
            <a:endParaRPr lang="ru-RU" sz="1600" dirty="0" smtClean="0">
              <a:solidFill>
                <a:srgbClr val="000000"/>
              </a:solidFill>
              <a:effectLst/>
              <a:latin typeface="Courier New"/>
              <a:ea typeface="Courier New"/>
            </a:endParaRPr>
          </a:p>
          <a:p>
            <a:pPr lvl="0" indent="620713" algn="just">
              <a:spcAft>
                <a:spcPts val="0"/>
              </a:spcAft>
              <a:buFont typeface="+mj-lt"/>
              <a:buAutoNum type="arabicPeriod"/>
            </a:pPr>
            <a:r>
              <a:rPr lang="ru-RU" dirty="0" smtClean="0">
                <a:solidFill>
                  <a:srgbClr val="000000"/>
                </a:solidFill>
                <a:effectLst/>
                <a:latin typeface="Times New Roman"/>
                <a:ea typeface="Courier New"/>
              </a:rPr>
              <a:t>Проведение спасательных и других неотложных работ в ходе ликвидации аварий, катастроф, стихийных бедствий и применения современных средств поражения.</a:t>
            </a:r>
            <a:endParaRPr lang="ru-RU" sz="1600" dirty="0" smtClean="0">
              <a:solidFill>
                <a:srgbClr val="000000"/>
              </a:solidFill>
              <a:effectLst/>
              <a:latin typeface="Courier New"/>
              <a:ea typeface="Courier New"/>
            </a:endParaRPr>
          </a:p>
          <a:p>
            <a:pPr lvl="0" indent="620713" algn="just">
              <a:spcAft>
                <a:spcPts val="0"/>
              </a:spcAft>
              <a:buFont typeface="+mj-lt"/>
              <a:buAutoNum type="arabicPeriod"/>
            </a:pPr>
            <a:r>
              <a:rPr lang="ru-RU" dirty="0" smtClean="0">
                <a:solidFill>
                  <a:srgbClr val="000000"/>
                </a:solidFill>
                <a:effectLst/>
                <a:latin typeface="Times New Roman"/>
                <a:ea typeface="Courier New"/>
              </a:rPr>
              <a:t>Подготовка руководящего состава, органов управления и сил ГЗ. Обучение населения способам защиты при ЧС.</a:t>
            </a:r>
            <a:endParaRPr lang="ru-RU" sz="1600" dirty="0" smtClean="0">
              <a:solidFill>
                <a:srgbClr val="000000"/>
              </a:solidFill>
              <a:effectLst/>
              <a:latin typeface="Courier New"/>
              <a:ea typeface="Courier New"/>
            </a:endParaRPr>
          </a:p>
          <a:p>
            <a:pPr indent="620713" algn="ctr">
              <a:spcAft>
                <a:spcPts val="0"/>
              </a:spcAft>
            </a:pPr>
            <a:r>
              <a:rPr lang="ru-RU" b="1" i="0" u="sng" strike="noStrike" spc="0" dirty="0" smtClean="0">
                <a:solidFill>
                  <a:srgbClr val="000000"/>
                </a:solidFill>
                <a:effectLst/>
                <a:latin typeface="Times New Roman"/>
                <a:ea typeface="Courier New"/>
                <a:cs typeface="Times New Roman"/>
              </a:rPr>
              <a:t>Организационная структура ГЗ Республики Узбекистан составлена по следующим принципам:</a:t>
            </a:r>
            <a:endParaRPr lang="ru-RU" sz="1600" dirty="0" smtClean="0">
              <a:solidFill>
                <a:srgbClr val="000000"/>
              </a:solidFill>
              <a:effectLst/>
              <a:latin typeface="Courier New"/>
              <a:ea typeface="Courier New"/>
            </a:endParaRPr>
          </a:p>
          <a:p>
            <a:pPr lvl="0" indent="620713" algn="just">
              <a:spcAft>
                <a:spcPts val="0"/>
              </a:spcAft>
              <a:buClr>
                <a:srgbClr val="000000"/>
              </a:buClr>
              <a:buSzPts val="1400"/>
              <a:buFont typeface="+mj-lt"/>
              <a:buAutoNum type="arabicPeriod"/>
            </a:pPr>
            <a:r>
              <a:rPr lang="ru-RU" u="none" strike="noStrike" spc="0" dirty="0" smtClean="0">
                <a:solidFill>
                  <a:srgbClr val="000000"/>
                </a:solidFill>
                <a:effectLst/>
                <a:latin typeface="Times New Roman"/>
                <a:ea typeface="Times New Roman"/>
                <a:cs typeface="Times New Roman"/>
              </a:rPr>
              <a:t>Руководство правительства всеми сторонами деятельности ГЗ.</a:t>
            </a:r>
            <a:endParaRPr lang="ru-RU" sz="1600" u="none" strike="noStrike" spc="0" dirty="0" smtClean="0">
              <a:solidFill>
                <a:srgbClr val="000000"/>
              </a:solidFill>
              <a:effectLst/>
              <a:latin typeface="Times New Roman"/>
              <a:ea typeface="Times New Roman"/>
              <a:cs typeface="Times New Roman"/>
            </a:endParaRPr>
          </a:p>
          <a:p>
            <a:pPr lvl="0" indent="620713" algn="just">
              <a:spcAft>
                <a:spcPts val="0"/>
              </a:spcAft>
              <a:buClr>
                <a:srgbClr val="000000"/>
              </a:buClr>
              <a:buSzPts val="1400"/>
              <a:buFont typeface="+mj-lt"/>
              <a:buAutoNum type="arabicPeriod"/>
            </a:pPr>
            <a:r>
              <a:rPr lang="ru-RU" u="none" strike="noStrike" spc="0" dirty="0" smtClean="0">
                <a:solidFill>
                  <a:srgbClr val="000000"/>
                </a:solidFill>
                <a:effectLst/>
                <a:latin typeface="Times New Roman"/>
                <a:ea typeface="Times New Roman"/>
                <a:cs typeface="Times New Roman"/>
              </a:rPr>
              <a:t>Непосредственное руководство ГЗ на объектах народного хозяйства (ОНХ), в учреждениях и в учебных заведениях осуществ­ляют соответствующие начальники ГЗ, которыми являются:</a:t>
            </a:r>
            <a:endParaRPr lang="ru-RU" sz="1600" u="none" strike="noStrike" spc="0" dirty="0" smtClean="0">
              <a:solidFill>
                <a:srgbClr val="000000"/>
              </a:solidFill>
              <a:effectLst/>
              <a:latin typeface="Times New Roman"/>
              <a:ea typeface="Times New Roman"/>
              <a:cs typeface="Times New Roman"/>
            </a:endParaRPr>
          </a:p>
          <a:p>
            <a:pPr lvl="0" indent="620713" algn="just">
              <a:spcAft>
                <a:spcPts val="0"/>
              </a:spcAft>
              <a:buClr>
                <a:srgbClr val="000000"/>
              </a:buClr>
              <a:buSzPts val="1600"/>
              <a:buFont typeface="Symbol"/>
              <a:buChar char="-"/>
            </a:pPr>
            <a:r>
              <a:rPr lang="ru-RU" u="none" strike="noStrike" spc="0" dirty="0" smtClean="0">
                <a:solidFill>
                  <a:srgbClr val="000000"/>
                </a:solidFill>
                <a:effectLst/>
                <a:latin typeface="Times New Roman"/>
                <a:ea typeface="Times New Roman"/>
                <a:cs typeface="Times New Roman"/>
              </a:rPr>
              <a:t>в областях, районах и городах - </a:t>
            </a:r>
            <a:r>
              <a:rPr lang="ru-RU" u="none" strike="noStrike" spc="0" dirty="0" err="1" smtClean="0">
                <a:solidFill>
                  <a:srgbClr val="000000"/>
                </a:solidFill>
                <a:effectLst/>
                <a:latin typeface="Times New Roman"/>
                <a:ea typeface="Times New Roman"/>
                <a:cs typeface="Times New Roman"/>
              </a:rPr>
              <a:t>хакимы</a:t>
            </a:r>
            <a:r>
              <a:rPr lang="ru-RU" u="none" strike="noStrike" spc="0" dirty="0" smtClean="0">
                <a:solidFill>
                  <a:srgbClr val="000000"/>
                </a:solidFill>
                <a:effectLst/>
                <a:latin typeface="Times New Roman"/>
                <a:ea typeface="Times New Roman"/>
                <a:cs typeface="Times New Roman"/>
              </a:rPr>
              <a:t>,</a:t>
            </a:r>
            <a:endParaRPr lang="ru-RU" sz="1600" u="none" strike="noStrike" spc="0" dirty="0" smtClean="0">
              <a:solidFill>
                <a:srgbClr val="000000"/>
              </a:solidFill>
              <a:effectLst/>
              <a:latin typeface="Times New Roman"/>
              <a:ea typeface="Times New Roman"/>
              <a:cs typeface="Times New Roman"/>
            </a:endParaRPr>
          </a:p>
          <a:p>
            <a:pPr lvl="0" indent="620713" algn="just">
              <a:spcAft>
                <a:spcPts val="0"/>
              </a:spcAft>
              <a:buClr>
                <a:srgbClr val="000000"/>
              </a:buClr>
              <a:buSzPts val="1600"/>
              <a:buFont typeface="Symbol"/>
              <a:buChar char="-"/>
            </a:pPr>
            <a:r>
              <a:rPr lang="ru-RU" u="none" strike="noStrike" spc="0" dirty="0" smtClean="0">
                <a:solidFill>
                  <a:srgbClr val="000000"/>
                </a:solidFill>
                <a:effectLst/>
                <a:latin typeface="Times New Roman"/>
                <a:ea typeface="Times New Roman"/>
                <a:cs typeface="Times New Roman"/>
              </a:rPr>
              <a:t>в Министерствах и ведомствах - министры и руководители ведомств в объединениях</a:t>
            </a:r>
            <a:endParaRPr lang="ru-RU" sz="1600" u="none" strike="noStrike" spc="0" dirty="0" smtClean="0">
              <a:solidFill>
                <a:srgbClr val="000000"/>
              </a:solidFill>
              <a:effectLst/>
              <a:latin typeface="Times New Roman"/>
              <a:ea typeface="Times New Roman"/>
              <a:cs typeface="Times New Roman"/>
            </a:endParaRPr>
          </a:p>
        </p:txBody>
      </p:sp>
    </p:spTree>
    <p:extLst>
      <p:ext uri="{BB962C8B-B14F-4D97-AF65-F5344CB8AC3E}">
        <p14:creationId xmlns:p14="http://schemas.microsoft.com/office/powerpoint/2010/main" val="3063867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3630" y="0"/>
            <a:ext cx="8784976" cy="5493812"/>
          </a:xfrm>
          <a:prstGeom prst="rect">
            <a:avLst/>
          </a:prstGeom>
        </p:spPr>
        <p:txBody>
          <a:bodyPr wrap="square">
            <a:spAutoFit/>
          </a:bodyPr>
          <a:lstStyle/>
          <a:p>
            <a:pPr lvl="0" indent="719138" algn="just">
              <a:lnSpc>
                <a:spcPct val="150000"/>
              </a:lnSpc>
              <a:spcAft>
                <a:spcPts val="0"/>
              </a:spcAft>
              <a:buClr>
                <a:srgbClr val="000000"/>
              </a:buClr>
              <a:buSzPts val="1400"/>
              <a:buFont typeface="+mj-lt"/>
              <a:buAutoNum type="arabicPeriod"/>
            </a:pPr>
            <a:r>
              <a:rPr lang="ru-RU" u="none" strike="noStrike" spc="0" dirty="0" smtClean="0">
                <a:solidFill>
                  <a:srgbClr val="000000"/>
                </a:solidFill>
                <a:effectLst/>
                <a:latin typeface="Times New Roman"/>
                <a:ea typeface="Times New Roman"/>
                <a:cs typeface="Times New Roman"/>
              </a:rPr>
              <a:t>ГЗ строится по территориально-производственному принципу - это основной принцип, он означает, что система руководства и организационная структура ГЗ сверху донизу построены согласно существующему в нашей Республике административ­ной территории и системы управления народным хозяйством.</a:t>
            </a:r>
            <a:endParaRPr lang="ru-RU" sz="1600" u="none" strike="noStrike" spc="0" dirty="0" smtClean="0">
              <a:solidFill>
                <a:srgbClr val="000000"/>
              </a:solidFill>
              <a:effectLst/>
              <a:latin typeface="Times New Roman"/>
              <a:ea typeface="Times New Roman"/>
              <a:cs typeface="Times New Roman"/>
            </a:endParaRPr>
          </a:p>
          <a:p>
            <a:pPr indent="719138" algn="just">
              <a:lnSpc>
                <a:spcPct val="150000"/>
              </a:lnSpc>
              <a:spcAft>
                <a:spcPts val="0"/>
              </a:spcAft>
              <a:tabLst>
                <a:tab pos="283210" algn="l"/>
              </a:tabLst>
            </a:pPr>
            <a:r>
              <a:rPr lang="ru-RU" b="1" dirty="0" smtClean="0">
                <a:solidFill>
                  <a:srgbClr val="000000"/>
                </a:solidFill>
                <a:effectLst/>
                <a:latin typeface="Times New Roman"/>
                <a:ea typeface="Courier New"/>
              </a:rPr>
              <a:t>Силы и средства ГЗ, их назначение, цели и задачи</a:t>
            </a:r>
            <a:r>
              <a:rPr lang="ru-RU" dirty="0" smtClean="0">
                <a:solidFill>
                  <a:srgbClr val="000000"/>
                </a:solidFill>
                <a:effectLst/>
                <a:latin typeface="Times New Roman"/>
                <a:ea typeface="Courier New"/>
              </a:rPr>
              <a:t>.</a:t>
            </a:r>
            <a:endParaRPr lang="ru-RU" sz="1600" dirty="0" smtClean="0">
              <a:solidFill>
                <a:srgbClr val="000000"/>
              </a:solidFill>
              <a:effectLst/>
              <a:latin typeface="Courier New"/>
              <a:ea typeface="Courier New"/>
            </a:endParaRPr>
          </a:p>
          <a:p>
            <a:pPr indent="719138" algn="just">
              <a:lnSpc>
                <a:spcPct val="150000"/>
              </a:lnSpc>
              <a:spcAft>
                <a:spcPts val="0"/>
              </a:spcAft>
            </a:pPr>
            <a:r>
              <a:rPr lang="ru-RU" dirty="0" smtClean="0">
                <a:solidFill>
                  <a:srgbClr val="000000"/>
                </a:solidFill>
                <a:effectLst/>
                <a:latin typeface="Times New Roman"/>
                <a:ea typeface="Courier New"/>
              </a:rPr>
              <a:t>Для ведения спасательных и других неотложных работ в очагах поражения (заражения) при возникновении стихийных бедствий, крупных производственных аварий и катастроф, создаются силы гражданской защиты.</a:t>
            </a:r>
            <a:endParaRPr lang="ru-RU" sz="1600" dirty="0" smtClean="0">
              <a:solidFill>
                <a:srgbClr val="000000"/>
              </a:solidFill>
              <a:effectLst/>
              <a:latin typeface="Courier New"/>
              <a:ea typeface="Courier New"/>
            </a:endParaRPr>
          </a:p>
          <a:p>
            <a:pPr indent="719138" algn="just">
              <a:lnSpc>
                <a:spcPct val="150000"/>
              </a:lnSpc>
              <a:spcAft>
                <a:spcPts val="0"/>
              </a:spcAft>
            </a:pPr>
            <a:r>
              <a:rPr lang="ru-RU" b="1" i="0" u="none" strike="noStrike" spc="0" dirty="0" smtClean="0">
                <a:solidFill>
                  <a:srgbClr val="000000"/>
                </a:solidFill>
                <a:effectLst/>
                <a:latin typeface="Times New Roman"/>
                <a:ea typeface="Courier New"/>
                <a:cs typeface="Times New Roman"/>
              </a:rPr>
              <a:t>Силы ГЗ - </a:t>
            </a:r>
            <a:r>
              <a:rPr lang="ru-RU" dirty="0" smtClean="0">
                <a:solidFill>
                  <a:srgbClr val="000000"/>
                </a:solidFill>
                <a:effectLst/>
                <a:latin typeface="Times New Roman"/>
                <a:ea typeface="Courier New"/>
              </a:rPr>
              <a:t>невоенизированное формирование и войсковые части ГЗ, а также привлекаемые в соответствии с планами ГЗ организации и учреждения Министерств, ведомств, </a:t>
            </a:r>
            <a:r>
              <a:rPr lang="ru-RU" dirty="0" err="1" smtClean="0">
                <a:solidFill>
                  <a:srgbClr val="000000"/>
                </a:solidFill>
                <a:effectLst/>
                <a:latin typeface="Times New Roman"/>
                <a:ea typeface="Courier New"/>
              </a:rPr>
              <a:t>хакимиятов</a:t>
            </a:r>
            <a:r>
              <a:rPr lang="ru-RU" dirty="0" smtClean="0">
                <a:solidFill>
                  <a:srgbClr val="000000"/>
                </a:solidFill>
                <a:effectLst/>
                <a:latin typeface="Times New Roman"/>
                <a:ea typeface="Courier New"/>
              </a:rPr>
              <a:t>, предназначенные для решения задач защиты населения и народного хозяйства от стихийных бедствий, крупных аварий и катастроф и для проведения спасательных и других неотложных аварийно</a:t>
            </a:r>
            <a:r>
              <a:rPr lang="ru-RU" b="1" i="0" u="none" strike="noStrike" spc="0" dirty="0" smtClean="0">
                <a:solidFill>
                  <a:srgbClr val="000000"/>
                </a:solidFill>
                <a:effectLst/>
                <a:latin typeface="Times New Roman"/>
                <a:ea typeface="Courier New"/>
                <a:cs typeface="Times New Roman"/>
              </a:rPr>
              <a:t>-</a:t>
            </a:r>
            <a:r>
              <a:rPr lang="ru-RU" dirty="0" smtClean="0">
                <a:solidFill>
                  <a:srgbClr val="000000"/>
                </a:solidFill>
                <a:effectLst/>
                <a:latin typeface="Times New Roman"/>
                <a:ea typeface="Courier New"/>
              </a:rPr>
              <a:t>восстановительных работ.</a:t>
            </a:r>
            <a:endParaRPr lang="ru-RU" sz="1600" dirty="0">
              <a:solidFill>
                <a:srgbClr val="000000"/>
              </a:solidFill>
              <a:effectLst/>
              <a:latin typeface="Courier New"/>
              <a:ea typeface="Courier New"/>
            </a:endParaRPr>
          </a:p>
        </p:txBody>
      </p:sp>
    </p:spTree>
    <p:extLst>
      <p:ext uri="{BB962C8B-B14F-4D97-AF65-F5344CB8AC3E}">
        <p14:creationId xmlns:p14="http://schemas.microsoft.com/office/powerpoint/2010/main" val="2861796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2737" y="128855"/>
            <a:ext cx="8784976" cy="5586145"/>
          </a:xfrm>
          <a:prstGeom prst="rect">
            <a:avLst/>
          </a:prstGeom>
        </p:spPr>
        <p:txBody>
          <a:bodyPr wrap="square">
            <a:spAutoFit/>
          </a:bodyPr>
          <a:lstStyle/>
          <a:p>
            <a:pPr indent="450215" algn="just">
              <a:spcAft>
                <a:spcPts val="0"/>
              </a:spcAft>
            </a:pPr>
            <a:r>
              <a:rPr lang="ru-RU" sz="1700" b="1" i="0" u="none" strike="noStrike" spc="0" dirty="0" smtClean="0">
                <a:solidFill>
                  <a:srgbClr val="000000"/>
                </a:solidFill>
                <a:effectLst/>
                <a:latin typeface="Times New Roman"/>
                <a:ea typeface="Courier New"/>
                <a:cs typeface="Times New Roman"/>
              </a:rPr>
              <a:t>Невоенизированные формирования ГЗ</a:t>
            </a:r>
            <a:r>
              <a:rPr lang="ru-RU" sz="1700" b="1" i="1" u="none" strike="noStrike" spc="0" dirty="0" smtClean="0">
                <a:solidFill>
                  <a:srgbClr val="000000"/>
                </a:solidFill>
                <a:effectLst/>
                <a:latin typeface="Times New Roman"/>
                <a:ea typeface="Courier New"/>
                <a:cs typeface="Times New Roman"/>
              </a:rPr>
              <a:t> -</a:t>
            </a:r>
            <a:r>
              <a:rPr lang="ru-RU" sz="1700" dirty="0" smtClean="0">
                <a:solidFill>
                  <a:srgbClr val="000000"/>
                </a:solidFill>
                <a:effectLst/>
                <a:latin typeface="Times New Roman"/>
                <a:ea typeface="Courier New"/>
              </a:rPr>
              <a:t> это группа людей, не входящих в состав Вооружённых Сил Республики, сформированная согласно штату, оснащённая специальной техникой и имуществом, и предназначенная для выполнения определённых мероприятий ГЗ.</a:t>
            </a:r>
            <a:endParaRPr lang="ru-RU" sz="1700" dirty="0" smtClean="0">
              <a:solidFill>
                <a:srgbClr val="000000"/>
              </a:solidFill>
              <a:effectLst/>
              <a:latin typeface="Courier New"/>
              <a:ea typeface="Courier New"/>
            </a:endParaRPr>
          </a:p>
          <a:p>
            <a:pPr indent="450215" algn="just">
              <a:spcAft>
                <a:spcPts val="0"/>
              </a:spcAft>
            </a:pPr>
            <a:r>
              <a:rPr lang="ru-RU" sz="1700" dirty="0" smtClean="0">
                <a:solidFill>
                  <a:srgbClr val="000000"/>
                </a:solidFill>
                <a:effectLst/>
                <a:latin typeface="Times New Roman"/>
                <a:ea typeface="Courier New"/>
              </a:rPr>
              <a:t>Формирования ГЗ создаются в мирное время по территориаль</a:t>
            </a:r>
            <a:r>
              <a:rPr lang="ru-RU" sz="1700" b="1" i="0" u="none" strike="noStrike" spc="0" dirty="0" smtClean="0">
                <a:solidFill>
                  <a:srgbClr val="000000"/>
                </a:solidFill>
                <a:effectLst/>
                <a:latin typeface="Times New Roman"/>
                <a:ea typeface="Courier New"/>
                <a:cs typeface="Times New Roman"/>
              </a:rPr>
              <a:t>­</a:t>
            </a:r>
            <a:r>
              <a:rPr lang="ru-RU" sz="1700" dirty="0" smtClean="0">
                <a:solidFill>
                  <a:srgbClr val="000000"/>
                </a:solidFill>
                <a:effectLst/>
                <a:latin typeface="Times New Roman"/>
                <a:ea typeface="Courier New"/>
              </a:rPr>
              <a:t>но</a:t>
            </a:r>
            <a:r>
              <a:rPr lang="ru-RU" sz="1700" b="1" i="0" u="none" strike="noStrike" spc="0" dirty="0" smtClean="0">
                <a:solidFill>
                  <a:srgbClr val="000000"/>
                </a:solidFill>
                <a:effectLst/>
                <a:latin typeface="Times New Roman"/>
                <a:ea typeface="Courier New"/>
                <a:cs typeface="Times New Roman"/>
              </a:rPr>
              <a:t>-</a:t>
            </a:r>
            <a:r>
              <a:rPr lang="ru-RU" sz="1700" dirty="0" smtClean="0">
                <a:solidFill>
                  <a:srgbClr val="000000"/>
                </a:solidFill>
                <a:effectLst/>
                <a:latin typeface="Times New Roman"/>
                <a:ea typeface="Courier New"/>
              </a:rPr>
              <a:t>производственному принципу в автономных республиках, краях, городах, областях, посёлках и на объектах народного хозяйства.</a:t>
            </a:r>
            <a:endParaRPr lang="ru-RU" sz="1700" dirty="0" smtClean="0">
              <a:solidFill>
                <a:srgbClr val="000000"/>
              </a:solidFill>
              <a:effectLst/>
              <a:latin typeface="Courier New"/>
              <a:ea typeface="Courier New"/>
            </a:endParaRPr>
          </a:p>
          <a:p>
            <a:pPr indent="450215" algn="just">
              <a:spcAft>
                <a:spcPts val="0"/>
              </a:spcAft>
            </a:pPr>
            <a:r>
              <a:rPr lang="ru-RU" sz="1700" dirty="0" smtClean="0">
                <a:solidFill>
                  <a:srgbClr val="000000"/>
                </a:solidFill>
                <a:effectLst/>
                <a:latin typeface="Times New Roman"/>
                <a:ea typeface="Courier New"/>
              </a:rPr>
              <a:t>Формирования используются для борьбы с лесными массовыми пожарами, для ликвидации стихийных бедствий, крупных аварий и катастроф.</a:t>
            </a:r>
            <a:endParaRPr lang="ru-RU" sz="1700" dirty="0" smtClean="0">
              <a:solidFill>
                <a:srgbClr val="000000"/>
              </a:solidFill>
              <a:effectLst/>
              <a:latin typeface="Courier New"/>
              <a:ea typeface="Courier New"/>
            </a:endParaRPr>
          </a:p>
          <a:p>
            <a:pPr indent="450215" algn="just">
              <a:spcAft>
                <a:spcPts val="0"/>
              </a:spcAft>
            </a:pPr>
            <a:r>
              <a:rPr lang="ru-RU" sz="1700" dirty="0" smtClean="0">
                <a:solidFill>
                  <a:srgbClr val="000000"/>
                </a:solidFill>
                <a:effectLst/>
                <a:latin typeface="Times New Roman"/>
                <a:ea typeface="Courier New"/>
              </a:rPr>
              <a:t>Формирования ГЗ комплектуется из рабочих, служащих, колхозников, студентов, учащихся и другого трудоспособного населения.</a:t>
            </a:r>
            <a:endParaRPr lang="ru-RU" sz="1700" dirty="0" smtClean="0">
              <a:solidFill>
                <a:srgbClr val="000000"/>
              </a:solidFill>
              <a:effectLst/>
              <a:latin typeface="Courier New"/>
              <a:ea typeface="Courier New"/>
            </a:endParaRPr>
          </a:p>
          <a:p>
            <a:pPr indent="450215" algn="just">
              <a:spcAft>
                <a:spcPts val="0"/>
              </a:spcAft>
            </a:pPr>
            <a:r>
              <a:rPr lang="ru-RU" sz="1700" b="1" i="0" u="none" strike="noStrike" spc="0" dirty="0" smtClean="0">
                <a:solidFill>
                  <a:srgbClr val="000000"/>
                </a:solidFill>
                <a:effectLst/>
                <a:latin typeface="Times New Roman"/>
                <a:ea typeface="Courier New"/>
                <a:cs typeface="Times New Roman"/>
              </a:rPr>
              <a:t>Военизированные (войсковые) части ГЗ</a:t>
            </a:r>
            <a:r>
              <a:rPr lang="ru-RU" sz="1700" dirty="0" smtClean="0">
                <a:solidFill>
                  <a:srgbClr val="000000"/>
                </a:solidFill>
                <a:effectLst/>
                <a:latin typeface="Times New Roman"/>
                <a:ea typeface="Courier New"/>
              </a:rPr>
              <a:t> оснащены совре­менной техникой, обладающей высокой готовностью, подвиж­ностью и маневренностью, они способны первыми прибыть к району стихийного бедствия и вести спасательные работы в высоких темпах и в наиболее сложных условиях.</a:t>
            </a:r>
            <a:endParaRPr lang="ru-RU" sz="1700" dirty="0" smtClean="0">
              <a:solidFill>
                <a:srgbClr val="000000"/>
              </a:solidFill>
              <a:effectLst/>
              <a:latin typeface="Courier New"/>
              <a:ea typeface="Courier New"/>
            </a:endParaRPr>
          </a:p>
          <a:p>
            <a:pPr indent="450215" algn="just">
              <a:spcAft>
                <a:spcPts val="0"/>
              </a:spcAft>
            </a:pPr>
            <a:r>
              <a:rPr lang="ru-RU" sz="1700" dirty="0" smtClean="0">
                <a:solidFill>
                  <a:srgbClr val="000000"/>
                </a:solidFill>
                <a:effectLst/>
                <a:latin typeface="Times New Roman"/>
                <a:ea typeface="Courier New"/>
              </a:rPr>
              <a:t>Основными войсковыми частями ГЗ являются:</a:t>
            </a:r>
            <a:endParaRPr lang="ru-RU" sz="1700" dirty="0" smtClean="0">
              <a:solidFill>
                <a:srgbClr val="000000"/>
              </a:solidFill>
              <a:effectLst/>
              <a:latin typeface="Courier New"/>
              <a:ea typeface="Courier New"/>
            </a:endParaRPr>
          </a:p>
          <a:p>
            <a:pPr marL="342900" lvl="0" indent="-342900" algn="just">
              <a:spcAft>
                <a:spcPts val="0"/>
              </a:spcAft>
              <a:buClr>
                <a:srgbClr val="000000"/>
              </a:buClr>
              <a:buSzPts val="1600"/>
              <a:buFont typeface="Symbol"/>
              <a:buChar char="-"/>
              <a:tabLst>
                <a:tab pos="167640" algn="l"/>
              </a:tabLst>
            </a:pPr>
            <a:r>
              <a:rPr lang="ru-RU" sz="1700" u="none" strike="noStrike" spc="0" dirty="0" smtClean="0">
                <a:solidFill>
                  <a:srgbClr val="000000"/>
                </a:solidFill>
                <a:effectLst/>
                <a:latin typeface="Times New Roman"/>
                <a:ea typeface="Times New Roman"/>
                <a:cs typeface="Times New Roman"/>
              </a:rPr>
              <a:t>отдельный механизированный полк,</a:t>
            </a:r>
          </a:p>
          <a:p>
            <a:pPr marL="342900" lvl="0" indent="-342900" algn="just">
              <a:spcAft>
                <a:spcPts val="0"/>
              </a:spcAft>
              <a:buClr>
                <a:srgbClr val="000000"/>
              </a:buClr>
              <a:buSzPts val="1600"/>
              <a:buFont typeface="Symbol"/>
              <a:buChar char="-"/>
              <a:tabLst>
                <a:tab pos="167640" algn="l"/>
              </a:tabLst>
            </a:pPr>
            <a:r>
              <a:rPr lang="ru-RU" sz="1700" u="none" strike="noStrike" spc="0" dirty="0" smtClean="0">
                <a:solidFill>
                  <a:srgbClr val="000000"/>
                </a:solidFill>
                <a:effectLst/>
                <a:latin typeface="Times New Roman"/>
                <a:ea typeface="Times New Roman"/>
                <a:cs typeface="Times New Roman"/>
              </a:rPr>
              <a:t>механизированный батальон или бригада ГЗ.</a:t>
            </a:r>
          </a:p>
          <a:p>
            <a:pPr indent="450215" algn="just">
              <a:spcAft>
                <a:spcPts val="0"/>
              </a:spcAft>
            </a:pPr>
            <a:r>
              <a:rPr lang="ru-RU" sz="1700" b="0" i="0" u="none" strike="noStrike" spc="0" dirty="0" smtClean="0">
                <a:solidFill>
                  <a:srgbClr val="000000"/>
                </a:solidFill>
                <a:effectLst/>
                <a:latin typeface="Times New Roman"/>
                <a:ea typeface="Courier New"/>
                <a:cs typeface="Times New Roman"/>
              </a:rPr>
              <a:t>В своём составе они имеют следующие подразделения: </a:t>
            </a:r>
            <a:r>
              <a:rPr lang="ru-RU" sz="1700" dirty="0" smtClean="0">
                <a:solidFill>
                  <a:srgbClr val="000000"/>
                </a:solidFill>
                <a:effectLst/>
                <a:latin typeface="Times New Roman"/>
                <a:ea typeface="Courier New"/>
              </a:rPr>
              <a:t>в полку - рота, в бригаде - батальон, в батальоне - взвод, разведывательные связи, механизированные, пожаротушения, медицинские, противорадиационной и противохимической защиты, инженерных машин и водоснабжения.</a:t>
            </a:r>
            <a:endParaRPr lang="ru-RU" sz="1700" dirty="0">
              <a:solidFill>
                <a:srgbClr val="000000"/>
              </a:solidFill>
              <a:effectLst/>
              <a:latin typeface="Courier New"/>
              <a:ea typeface="Courier New"/>
            </a:endParaRPr>
          </a:p>
        </p:txBody>
      </p:sp>
    </p:spTree>
    <p:extLst>
      <p:ext uri="{BB962C8B-B14F-4D97-AF65-F5344CB8AC3E}">
        <p14:creationId xmlns:p14="http://schemas.microsoft.com/office/powerpoint/2010/main" val="3793404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111125"/>
            <a:ext cx="8791575"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435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0"/>
            <a:ext cx="8856984" cy="2308324"/>
          </a:xfrm>
          <a:prstGeom prst="rect">
            <a:avLst/>
          </a:prstGeom>
        </p:spPr>
        <p:txBody>
          <a:bodyPr wrap="square">
            <a:spAutoFit/>
          </a:bodyPr>
          <a:lstStyle/>
          <a:p>
            <a:pPr indent="450215" algn="ctr">
              <a:spcAft>
                <a:spcPts val="0"/>
              </a:spcAft>
            </a:pPr>
            <a:r>
              <a:rPr lang="ru-RU" b="1" dirty="0" smtClean="0">
                <a:solidFill>
                  <a:srgbClr val="000000"/>
                </a:solidFill>
                <a:effectLst/>
                <a:latin typeface="Times New Roman"/>
                <a:ea typeface="Courier New"/>
              </a:rPr>
              <a:t>3. ЧС природного характера, характерные для региона, присущие им опасности и возможные последствия. Наиболее приемлемые способы защиты населения при возникновении данных ЧС.</a:t>
            </a:r>
            <a:endParaRPr lang="ru-RU" sz="1600" dirty="0" smtClean="0">
              <a:solidFill>
                <a:srgbClr val="000000"/>
              </a:solidFill>
              <a:effectLst/>
              <a:latin typeface="Courier New"/>
              <a:ea typeface="Courier New"/>
            </a:endParaRPr>
          </a:p>
          <a:p>
            <a:pPr indent="450215" algn="just">
              <a:spcAft>
                <a:spcPts val="0"/>
              </a:spcAft>
            </a:pPr>
            <a:r>
              <a:rPr lang="ru-RU" dirty="0" smtClean="0">
                <a:solidFill>
                  <a:srgbClr val="000000"/>
                </a:solidFill>
                <a:effectLst/>
                <a:latin typeface="Times New Roman"/>
                <a:ea typeface="Courier New"/>
              </a:rPr>
              <a:t>На территории </a:t>
            </a:r>
            <a:r>
              <a:rPr lang="ru-RU" dirty="0" err="1" smtClean="0">
                <a:solidFill>
                  <a:srgbClr val="000000"/>
                </a:solidFill>
                <a:effectLst/>
                <a:latin typeface="Times New Roman"/>
                <a:ea typeface="Courier New"/>
              </a:rPr>
              <a:t>РУз</a:t>
            </a:r>
            <a:r>
              <a:rPr lang="ru-RU" dirty="0" smtClean="0">
                <a:solidFill>
                  <a:srgbClr val="000000"/>
                </a:solidFill>
                <a:effectLst/>
                <a:latin typeface="Times New Roman"/>
                <a:ea typeface="Courier New"/>
              </a:rPr>
              <a:t> за год в среднем происходит до 100 событий чрезвычайного характера, связанных с опасными природными процессами. Нередко эти грозные явления природы сегодня становятся прямой или косвенной причиной аварий и катастроф техногенного характера на предприятиях промышленности, транспорте, в быту. </a:t>
            </a:r>
            <a:endParaRPr lang="ru-RU" sz="1600" dirty="0" smtClean="0">
              <a:solidFill>
                <a:srgbClr val="000000"/>
              </a:solidFill>
              <a:effectLst/>
              <a:latin typeface="Courier New"/>
              <a:ea typeface="Courier New"/>
            </a:endParaRPr>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308324"/>
            <a:ext cx="8856984" cy="3285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2773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8376" y="0"/>
            <a:ext cx="8928992" cy="5670783"/>
          </a:xfrm>
          <a:prstGeom prst="rect">
            <a:avLst/>
          </a:prstGeom>
        </p:spPr>
        <p:txBody>
          <a:bodyPr wrap="square">
            <a:spAutoFit/>
          </a:bodyPr>
          <a:lstStyle/>
          <a:p>
            <a:pPr indent="450215" algn="ctr">
              <a:spcAft>
                <a:spcPts val="0"/>
              </a:spcAft>
            </a:pPr>
            <a:r>
              <a:rPr lang="ru-RU" sz="1450" b="1" dirty="0" smtClean="0">
                <a:solidFill>
                  <a:srgbClr val="000000"/>
                </a:solidFill>
                <a:effectLst/>
                <a:latin typeface="Times New Roman"/>
                <a:ea typeface="Courier New"/>
              </a:rPr>
              <a:t>Землетрясения</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Землетрясения - это природные сейсмические явления, сопровождающиеся подземными толчками и колебаниями земной поверхности, вызванные естественными процессами, происходящими в земной коре. Статистика катастроф природного характера последних лет показывает, что доля землетрясений в них составляет около 5 %. Однако землетрясения занимают первое место в ряду стихийных бедствий по человеческим жертвам и ущербу. Территория Узбекистана, подверженная землетрясениям с интенсивностью более 7 баллов, составляет 20 %, около 6 % территории занимают особенно опасные 8-9 бальные зоны. </a:t>
            </a:r>
            <a:endParaRPr lang="ru-RU" sz="1450" dirty="0" smtClean="0">
              <a:solidFill>
                <a:srgbClr val="000000"/>
              </a:solidFill>
              <a:effectLst/>
              <a:latin typeface="Courier New"/>
              <a:ea typeface="Courier New"/>
            </a:endParaRPr>
          </a:p>
          <a:p>
            <a:pPr indent="450215" algn="just">
              <a:spcAft>
                <a:spcPts val="0"/>
              </a:spcAft>
            </a:pPr>
            <a:r>
              <a:rPr lang="ru-RU" sz="1450" b="1" dirty="0" smtClean="0">
                <a:solidFill>
                  <a:srgbClr val="000000"/>
                </a:solidFill>
                <a:effectLst/>
                <a:latin typeface="Times New Roman"/>
                <a:ea typeface="Courier New"/>
              </a:rPr>
              <a:t>Поражающие факторы</a:t>
            </a:r>
            <a:r>
              <a:rPr lang="ru-RU" sz="1450" dirty="0" smtClean="0">
                <a:solidFill>
                  <a:srgbClr val="000000"/>
                </a:solidFill>
                <a:effectLst/>
                <a:latin typeface="Times New Roman"/>
                <a:ea typeface="Courier New"/>
              </a:rPr>
              <a:t>. Основные опасности для жизни и здоровья людей создаются: </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 в результате разрушения (обрушения) строительных конструкций зданий и сооружений; </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 при разрушениях на потенциально-опасных объектах, нефтепроводах и газопроводах; </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 при разломах земной коры; - при образовании завалов; - при разрушениях систем жизнеобеспечения. </a:t>
            </a:r>
          </a:p>
          <a:p>
            <a:pPr indent="450215" algn="just">
              <a:spcAft>
                <a:spcPts val="0"/>
              </a:spcAft>
            </a:pPr>
            <a:r>
              <a:rPr lang="ru-RU" sz="1450" b="1" dirty="0" smtClean="0">
                <a:solidFill>
                  <a:srgbClr val="000000"/>
                </a:solidFill>
                <a:effectLst/>
                <a:latin typeface="Times New Roman"/>
                <a:ea typeface="Courier New"/>
              </a:rPr>
              <a:t>Прогнозирование.</a:t>
            </a:r>
            <a:r>
              <a:rPr lang="ru-RU" sz="1450" dirty="0" smtClean="0">
                <a:solidFill>
                  <a:srgbClr val="000000"/>
                </a:solidFill>
                <a:effectLst/>
                <a:latin typeface="Times New Roman"/>
                <a:ea typeface="Courier New"/>
              </a:rPr>
              <a:t> Теории прогнозирования точного времени и интенсивности землетрясений, а также единые принципы рационального, эффективного реагирования на них, к сожалению, пока не разработаны. </a:t>
            </a:r>
            <a:endParaRPr lang="ru-RU" sz="1450" dirty="0" smtClean="0">
              <a:solidFill>
                <a:srgbClr val="000000"/>
              </a:solidFill>
              <a:effectLst/>
              <a:latin typeface="Courier New"/>
              <a:ea typeface="Courier New"/>
            </a:endParaRPr>
          </a:p>
          <a:p>
            <a:pPr indent="450215" algn="just">
              <a:spcAft>
                <a:spcPts val="0"/>
              </a:spcAft>
            </a:pPr>
            <a:r>
              <a:rPr lang="ru-RU" sz="1450" b="1" dirty="0" smtClean="0">
                <a:solidFill>
                  <a:srgbClr val="000000"/>
                </a:solidFill>
                <a:effectLst/>
                <a:latin typeface="Times New Roman"/>
                <a:ea typeface="Courier New"/>
              </a:rPr>
              <a:t>Меры предупреждения</a:t>
            </a:r>
            <a:r>
              <a:rPr lang="ru-RU" sz="1450" dirty="0" smtClean="0">
                <a:solidFill>
                  <a:srgbClr val="000000"/>
                </a:solidFill>
                <a:effectLst/>
                <a:latin typeface="Times New Roman"/>
                <a:ea typeface="Courier New"/>
              </a:rPr>
              <a:t>: </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 укрепление сооружений (сейсмическое строительство); - исследование по прогнозу времени и силы землетрясения; - усиление надзора за выполнением правил безопасности. </a:t>
            </a:r>
            <a:endParaRPr lang="ru-RU" sz="1450" dirty="0" smtClean="0">
              <a:solidFill>
                <a:srgbClr val="000000"/>
              </a:solidFill>
              <a:effectLst/>
              <a:latin typeface="Courier New"/>
              <a:ea typeface="Courier New"/>
            </a:endParaRPr>
          </a:p>
          <a:p>
            <a:pPr indent="450215" algn="just">
              <a:spcAft>
                <a:spcPts val="0"/>
              </a:spcAft>
            </a:pPr>
            <a:r>
              <a:rPr lang="ru-RU" sz="1450" b="1" dirty="0" smtClean="0">
                <a:solidFill>
                  <a:srgbClr val="000000"/>
                </a:solidFill>
                <a:effectLst/>
                <a:latin typeface="Times New Roman"/>
                <a:ea typeface="Courier New"/>
              </a:rPr>
              <a:t>Меры защиты.</a:t>
            </a:r>
            <a:r>
              <a:rPr lang="ru-RU" sz="1450" dirty="0" smtClean="0">
                <a:solidFill>
                  <a:srgbClr val="000000"/>
                </a:solidFill>
                <a:effectLst/>
                <a:latin typeface="Times New Roman"/>
                <a:ea typeface="Courier New"/>
              </a:rPr>
              <a:t> Обычно от момента первых колебаний до разрушительных толчков проходит 15-20 секунд. Поэтому если вы ощутили землетрясение, находясь на 1-2 этажах, лучше быстро покинуть здание и отойти от него на открытое место. Находясь выше второго этажа, займите наиболее безопасное место (в проемах капитальных внутренних стен, в углах между стенами, под кроватью, столом, другим прочным предметом, удаленным от окон). </a:t>
            </a:r>
          </a:p>
          <a:p>
            <a:pPr indent="450215" algn="just">
              <a:spcAft>
                <a:spcPts val="0"/>
              </a:spcAft>
            </a:pPr>
            <a:r>
              <a:rPr lang="ru-RU" sz="1450" dirty="0" smtClean="0">
                <a:solidFill>
                  <a:srgbClr val="000000"/>
                </a:solidFill>
                <a:effectLst/>
                <a:latin typeface="Times New Roman"/>
                <a:ea typeface="Courier New"/>
              </a:rPr>
              <a:t>За первым толчком, как правило, следуют повторные. Используйте затишье для выхода из дома. На улице держитесь дальше от зданий, линий электропередач, столбов, трубопроводов, мостов. Если землетрясение застало вас в автомобиле - остановитесь (лучше на открытом месте), откройте двери, но не покидайте автомобиля. </a:t>
            </a:r>
            <a:endParaRPr lang="ru-RU" sz="1450" dirty="0">
              <a:solidFill>
                <a:srgbClr val="000000"/>
              </a:solidFill>
              <a:effectLst/>
              <a:latin typeface="Courier New"/>
              <a:ea typeface="Courier New"/>
            </a:endParaRPr>
          </a:p>
        </p:txBody>
      </p:sp>
    </p:spTree>
    <p:extLst>
      <p:ext uri="{BB962C8B-B14F-4D97-AF65-F5344CB8AC3E}">
        <p14:creationId xmlns:p14="http://schemas.microsoft.com/office/powerpoint/2010/main" val="692798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5671"/>
            <a:ext cx="8522295" cy="546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5218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27553"/>
            <a:ext cx="8856984" cy="5339923"/>
          </a:xfrm>
          <a:prstGeom prst="rect">
            <a:avLst/>
          </a:prstGeom>
        </p:spPr>
        <p:txBody>
          <a:bodyPr wrap="square">
            <a:spAutoFit/>
          </a:bodyPr>
          <a:lstStyle/>
          <a:p>
            <a:pPr indent="450215" algn="ctr">
              <a:spcAft>
                <a:spcPts val="0"/>
              </a:spcAft>
            </a:pPr>
            <a:r>
              <a:rPr lang="ru-RU" b="1" dirty="0" smtClean="0">
                <a:solidFill>
                  <a:srgbClr val="000000"/>
                </a:solidFill>
                <a:effectLst/>
                <a:latin typeface="Times New Roman"/>
                <a:ea typeface="Courier New"/>
              </a:rPr>
              <a:t>Наводнения</a:t>
            </a:r>
            <a:endParaRPr lang="ru-RU" dirty="0" smtClean="0">
              <a:solidFill>
                <a:srgbClr val="000000"/>
              </a:solidFill>
              <a:effectLst/>
              <a:latin typeface="Courier New"/>
              <a:ea typeface="Courier New"/>
            </a:endParaRPr>
          </a:p>
          <a:p>
            <a:pPr indent="538163" algn="just">
              <a:spcAft>
                <a:spcPts val="0"/>
              </a:spcAft>
            </a:pPr>
            <a:r>
              <a:rPr lang="ru-RU" sz="1700" dirty="0" smtClean="0">
                <a:solidFill>
                  <a:srgbClr val="000000"/>
                </a:solidFill>
                <a:effectLst/>
                <a:latin typeface="Times New Roman"/>
                <a:ea typeface="Courier New"/>
              </a:rPr>
              <a:t>Наводнение - это затопление водой местности в результате ливней, продолжительных дождей (снегопадов), бурного таяния снега (ледников), цунами и т.д., причиняющее материальный ущерб, наносящее урон здоровью населения или приводящее к гибели людей. К наводнению могут привести заторы и зажоры на реках. Заторы образуются во время ледохода. Они вызывают подъем уровня воды выше места скопления льда. Зажоры - скопление внутриводного и донного льда в русле реки. Они держаться долго и причиняют большой материальный ущерб. </a:t>
            </a:r>
            <a:endParaRPr lang="ru-RU" sz="1700" dirty="0" smtClean="0">
              <a:solidFill>
                <a:srgbClr val="000000"/>
              </a:solidFill>
              <a:effectLst/>
              <a:latin typeface="Courier New"/>
              <a:ea typeface="Courier New"/>
            </a:endParaRPr>
          </a:p>
          <a:p>
            <a:pPr indent="538163" algn="just">
              <a:spcAft>
                <a:spcPts val="0"/>
              </a:spcAft>
            </a:pPr>
            <a:r>
              <a:rPr lang="ru-RU" sz="1700" b="1" dirty="0" smtClean="0">
                <a:solidFill>
                  <a:srgbClr val="000000"/>
                </a:solidFill>
                <a:effectLst/>
                <a:latin typeface="Times New Roman"/>
                <a:ea typeface="Courier New"/>
              </a:rPr>
              <a:t>Прогнозирование.</a:t>
            </a:r>
            <a:r>
              <a:rPr lang="ru-RU" sz="1700" dirty="0" smtClean="0">
                <a:solidFill>
                  <a:srgbClr val="000000"/>
                </a:solidFill>
                <a:effectLst/>
                <a:latin typeface="Times New Roman"/>
                <a:ea typeface="Courier New"/>
              </a:rPr>
              <a:t> Наводнения отличаются от других видов стихийных бедствий тем, что в некоторой степени поддаются прогнозированию. Прогнозы наводнений разрабатываются региональными </a:t>
            </a:r>
            <a:r>
              <a:rPr lang="ru-RU" sz="1700" dirty="0" err="1" smtClean="0">
                <a:solidFill>
                  <a:srgbClr val="000000"/>
                </a:solidFill>
                <a:effectLst/>
                <a:latin typeface="Times New Roman"/>
                <a:ea typeface="Courier New"/>
              </a:rPr>
              <a:t>гидрометеоцентрами</a:t>
            </a:r>
            <a:r>
              <a:rPr lang="ru-RU" sz="1700" dirty="0" smtClean="0">
                <a:solidFill>
                  <a:srgbClr val="000000"/>
                </a:solidFill>
                <a:effectLst/>
                <a:latin typeface="Times New Roman"/>
                <a:ea typeface="Courier New"/>
              </a:rPr>
              <a:t>. Заблаговременность краткосрочных прогнозов паводковых наводнений составляет 1-3 суток; долгосрочных прогнозов половодий - 1-2,5 месяца. </a:t>
            </a:r>
          </a:p>
          <a:p>
            <a:pPr lvl="0" indent="538163" algn="just"/>
            <a:r>
              <a:rPr lang="ru-RU" sz="1700" b="1" dirty="0">
                <a:solidFill>
                  <a:srgbClr val="000000"/>
                </a:solidFill>
                <a:latin typeface="Times New Roman"/>
                <a:ea typeface="Courier New"/>
              </a:rPr>
              <a:t>Поражающие факторы. </a:t>
            </a:r>
            <a:r>
              <a:rPr lang="ru-RU" sz="1700" dirty="0">
                <a:solidFill>
                  <a:srgbClr val="000000"/>
                </a:solidFill>
                <a:latin typeface="Times New Roman"/>
                <a:ea typeface="Courier New"/>
              </a:rPr>
              <a:t>Поражающее действие наводнения заключается в затоплении водой промышленных и сельскохозяйственных объектов, полей с выращенным урожаем, разрушении зданий и сооружений, гидротехнических сооружений и коммуникаций, может привести к жертвам среди населения и гибели животных. Обычно при средних и крупных наводнениях в первые же часы нарушается сообщение в населенных пунктах и между ними. Электроснабжение и связь выходят из строя, как правило, в течение первого часа. В течение 3-4 часов разрушаются и сносятся деревянные дома и постройки. </a:t>
            </a:r>
            <a:endParaRPr lang="ru-RU" sz="1700" dirty="0">
              <a:solidFill>
                <a:srgbClr val="000000"/>
              </a:solidFill>
              <a:latin typeface="Courier New"/>
              <a:ea typeface="Courier New"/>
            </a:endParaRPr>
          </a:p>
        </p:txBody>
      </p:sp>
    </p:spTree>
    <p:extLst>
      <p:ext uri="{BB962C8B-B14F-4D97-AF65-F5344CB8AC3E}">
        <p14:creationId xmlns:p14="http://schemas.microsoft.com/office/powerpoint/2010/main" val="1358646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1038306859"/>
              </p:ext>
            </p:extLst>
          </p:nvPr>
        </p:nvGraphicFramePr>
        <p:xfrm>
          <a:off x="1257355" y="523131"/>
          <a:ext cx="6557282" cy="1219200"/>
        </p:xfrm>
        <a:graphic>
          <a:graphicData uri="http://schemas.openxmlformats.org/drawingml/2006/table">
            <a:tbl>
              <a:tblPr firstRow="1" firstCol="1" bandRow="1">
                <a:tableStyleId>{5C22544A-7EE6-4342-B048-85BDC9FD1C3A}</a:tableStyleId>
              </a:tblPr>
              <a:tblGrid>
                <a:gridCol w="3352139"/>
                <a:gridCol w="3205143"/>
              </a:tblGrid>
              <a:tr h="58296">
                <a:tc>
                  <a:txBody>
                    <a:bodyPr/>
                    <a:lstStyle/>
                    <a:p>
                      <a:pPr algn="ctr">
                        <a:spcAft>
                          <a:spcPts val="0"/>
                        </a:spcAft>
                      </a:pPr>
                      <a:r>
                        <a:rPr lang="ru-RU" sz="1600" dirty="0">
                          <a:effectLst/>
                          <a:sym typeface="Symbol"/>
                        </a:rPr>
                        <a:t></a:t>
                      </a:r>
                      <a:r>
                        <a:rPr lang="ru-RU" sz="1600" dirty="0">
                          <a:effectLst/>
                        </a:rPr>
                        <a:t> воды, </a:t>
                      </a:r>
                      <a:r>
                        <a:rPr lang="ru-RU" sz="1600" dirty="0">
                          <a:effectLst/>
                          <a:sym typeface="Symbol"/>
                        </a:rPr>
                        <a:t></a:t>
                      </a:r>
                      <a:r>
                        <a:rPr lang="ru-RU" sz="1600" dirty="0">
                          <a:effectLst/>
                        </a:rPr>
                        <a:t>C</a:t>
                      </a:r>
                      <a:endParaRPr lang="ru-RU" sz="1600" dirty="0">
                        <a:solidFill>
                          <a:srgbClr val="000000"/>
                        </a:solidFill>
                        <a:effectLst/>
                        <a:latin typeface="Courier New"/>
                        <a:ea typeface="Courier New"/>
                      </a:endParaRPr>
                    </a:p>
                  </a:txBody>
                  <a:tcPr marL="68580" marR="68580" marT="0" marB="0"/>
                </a:tc>
                <a:tc>
                  <a:txBody>
                    <a:bodyPr/>
                    <a:lstStyle/>
                    <a:p>
                      <a:pPr algn="ctr">
                        <a:spcAft>
                          <a:spcPts val="0"/>
                        </a:spcAft>
                      </a:pPr>
                      <a:r>
                        <a:rPr lang="ru-RU" sz="1600">
                          <a:effectLst/>
                        </a:rPr>
                        <a:t>Время пребывания, мин</a:t>
                      </a:r>
                      <a:endParaRPr lang="ru-RU" sz="1600">
                        <a:solidFill>
                          <a:srgbClr val="000000"/>
                        </a:solidFill>
                        <a:effectLst/>
                        <a:latin typeface="Courier New"/>
                        <a:ea typeface="Courier New"/>
                      </a:endParaRPr>
                    </a:p>
                  </a:txBody>
                  <a:tcPr marL="68580" marR="68580" marT="0" marB="0"/>
                </a:tc>
              </a:tr>
              <a:tr h="201622">
                <a:tc>
                  <a:txBody>
                    <a:bodyPr/>
                    <a:lstStyle/>
                    <a:p>
                      <a:pPr algn="ctr">
                        <a:spcAft>
                          <a:spcPts val="0"/>
                        </a:spcAft>
                      </a:pPr>
                      <a:r>
                        <a:rPr lang="ru-RU" sz="1600" dirty="0">
                          <a:effectLst/>
                        </a:rPr>
                        <a:t>24</a:t>
                      </a:r>
                      <a:endParaRPr lang="ru-RU" sz="1600" dirty="0">
                        <a:solidFill>
                          <a:srgbClr val="000000"/>
                        </a:solidFill>
                        <a:effectLst/>
                        <a:latin typeface="Courier New"/>
                        <a:ea typeface="Courier New"/>
                      </a:endParaRPr>
                    </a:p>
                  </a:txBody>
                  <a:tcPr marL="68580" marR="68580" marT="0" marB="0"/>
                </a:tc>
                <a:tc>
                  <a:txBody>
                    <a:bodyPr/>
                    <a:lstStyle/>
                    <a:p>
                      <a:pPr algn="ctr">
                        <a:spcAft>
                          <a:spcPts val="0"/>
                        </a:spcAft>
                      </a:pPr>
                      <a:r>
                        <a:rPr lang="ru-RU" sz="1600" dirty="0">
                          <a:effectLst/>
                        </a:rPr>
                        <a:t>420-540</a:t>
                      </a:r>
                      <a:endParaRPr lang="ru-RU" sz="1600" dirty="0">
                        <a:solidFill>
                          <a:srgbClr val="000000"/>
                        </a:solidFill>
                        <a:effectLst/>
                        <a:latin typeface="Courier New"/>
                        <a:ea typeface="Courier New"/>
                      </a:endParaRPr>
                    </a:p>
                  </a:txBody>
                  <a:tcPr marL="68580" marR="68580" marT="0" marB="0"/>
                </a:tc>
              </a:tr>
              <a:tr h="201622">
                <a:tc>
                  <a:txBody>
                    <a:bodyPr/>
                    <a:lstStyle/>
                    <a:p>
                      <a:pPr algn="ctr">
                        <a:spcAft>
                          <a:spcPts val="0"/>
                        </a:spcAft>
                      </a:pPr>
                      <a:r>
                        <a:rPr lang="ru-RU" sz="1600" dirty="0">
                          <a:effectLst/>
                        </a:rPr>
                        <a:t>10-15</a:t>
                      </a:r>
                      <a:endParaRPr lang="ru-RU" sz="1600" dirty="0">
                        <a:solidFill>
                          <a:srgbClr val="000000"/>
                        </a:solidFill>
                        <a:effectLst/>
                        <a:latin typeface="Courier New"/>
                        <a:ea typeface="Courier New"/>
                      </a:endParaRPr>
                    </a:p>
                  </a:txBody>
                  <a:tcPr marL="68580" marR="68580" marT="0" marB="0"/>
                </a:tc>
                <a:tc>
                  <a:txBody>
                    <a:bodyPr/>
                    <a:lstStyle/>
                    <a:p>
                      <a:pPr algn="ctr">
                        <a:spcAft>
                          <a:spcPts val="0"/>
                        </a:spcAft>
                      </a:pPr>
                      <a:r>
                        <a:rPr lang="ru-RU" sz="1600" dirty="0">
                          <a:effectLst/>
                        </a:rPr>
                        <a:t>210-270</a:t>
                      </a:r>
                      <a:endParaRPr lang="ru-RU" sz="1600" dirty="0">
                        <a:solidFill>
                          <a:srgbClr val="000000"/>
                        </a:solidFill>
                        <a:effectLst/>
                        <a:latin typeface="Courier New"/>
                        <a:ea typeface="Courier New"/>
                      </a:endParaRPr>
                    </a:p>
                  </a:txBody>
                  <a:tcPr marL="68580" marR="68580" marT="0" marB="0"/>
                </a:tc>
              </a:tr>
              <a:tr h="201622">
                <a:tc>
                  <a:txBody>
                    <a:bodyPr/>
                    <a:lstStyle/>
                    <a:p>
                      <a:pPr algn="ctr">
                        <a:spcAft>
                          <a:spcPts val="0"/>
                        </a:spcAft>
                      </a:pPr>
                      <a:r>
                        <a:rPr lang="ru-RU" sz="1600">
                          <a:effectLst/>
                        </a:rPr>
                        <a:t>2-3</a:t>
                      </a:r>
                      <a:endParaRPr lang="ru-RU" sz="1600">
                        <a:solidFill>
                          <a:srgbClr val="000000"/>
                        </a:solidFill>
                        <a:effectLst/>
                        <a:latin typeface="Courier New"/>
                        <a:ea typeface="Courier New"/>
                      </a:endParaRPr>
                    </a:p>
                  </a:txBody>
                  <a:tcPr marL="68580" marR="68580" marT="0" marB="0"/>
                </a:tc>
                <a:tc>
                  <a:txBody>
                    <a:bodyPr/>
                    <a:lstStyle/>
                    <a:p>
                      <a:pPr algn="ctr">
                        <a:spcAft>
                          <a:spcPts val="0"/>
                        </a:spcAft>
                      </a:pPr>
                      <a:r>
                        <a:rPr lang="ru-RU" sz="1600" dirty="0">
                          <a:effectLst/>
                        </a:rPr>
                        <a:t>10-15</a:t>
                      </a:r>
                      <a:endParaRPr lang="ru-RU" sz="1600" dirty="0">
                        <a:solidFill>
                          <a:srgbClr val="000000"/>
                        </a:solidFill>
                        <a:effectLst/>
                        <a:latin typeface="Courier New"/>
                        <a:ea typeface="Courier New"/>
                      </a:endParaRPr>
                    </a:p>
                  </a:txBody>
                  <a:tcPr marL="68580" marR="68580" marT="0" marB="0"/>
                </a:tc>
              </a:tr>
              <a:tr h="201622">
                <a:tc>
                  <a:txBody>
                    <a:bodyPr/>
                    <a:lstStyle/>
                    <a:p>
                      <a:pPr algn="ctr">
                        <a:spcAft>
                          <a:spcPts val="0"/>
                        </a:spcAft>
                      </a:pPr>
                      <a:r>
                        <a:rPr lang="ru-RU" sz="1600">
                          <a:effectLst/>
                        </a:rPr>
                        <a:t>-2</a:t>
                      </a:r>
                      <a:endParaRPr lang="ru-RU" sz="1600">
                        <a:solidFill>
                          <a:srgbClr val="000000"/>
                        </a:solidFill>
                        <a:effectLst/>
                        <a:latin typeface="Courier New"/>
                        <a:ea typeface="Courier New"/>
                      </a:endParaRPr>
                    </a:p>
                  </a:txBody>
                  <a:tcPr marL="68580" marR="68580" marT="0" marB="0"/>
                </a:tc>
                <a:tc>
                  <a:txBody>
                    <a:bodyPr/>
                    <a:lstStyle/>
                    <a:p>
                      <a:pPr algn="ctr">
                        <a:spcAft>
                          <a:spcPts val="0"/>
                        </a:spcAft>
                      </a:pPr>
                      <a:r>
                        <a:rPr lang="ru-RU" sz="1600" dirty="0">
                          <a:effectLst/>
                        </a:rPr>
                        <a:t>5-8</a:t>
                      </a:r>
                      <a:endParaRPr lang="ru-RU" sz="1600" dirty="0">
                        <a:solidFill>
                          <a:srgbClr val="000000"/>
                        </a:solidFill>
                        <a:effectLst/>
                        <a:latin typeface="Courier New"/>
                        <a:ea typeface="Courier New"/>
                      </a:endParaRPr>
                    </a:p>
                  </a:txBody>
                  <a:tcPr marL="68580" marR="68580" marT="0" marB="0"/>
                </a:tc>
              </a:tr>
            </a:tbl>
          </a:graphicData>
        </a:graphic>
      </p:graphicFrame>
      <p:sp>
        <p:nvSpPr>
          <p:cNvPr id="3" name="Прямоугольник 2"/>
          <p:cNvSpPr/>
          <p:nvPr/>
        </p:nvSpPr>
        <p:spPr>
          <a:xfrm>
            <a:off x="251520" y="121196"/>
            <a:ext cx="8712968" cy="400110"/>
          </a:xfrm>
          <a:prstGeom prst="rect">
            <a:avLst/>
          </a:prstGeom>
        </p:spPr>
        <p:txBody>
          <a:bodyPr wrap="square">
            <a:spAutoFit/>
          </a:bodyPr>
          <a:lstStyle/>
          <a:p>
            <a:pPr algn="ctr"/>
            <a:r>
              <a:rPr lang="ru-RU" sz="2000" dirty="0" smtClean="0">
                <a:solidFill>
                  <a:srgbClr val="000000"/>
                </a:solidFill>
                <a:effectLst/>
                <a:latin typeface="Times New Roman"/>
                <a:ea typeface="Courier New"/>
              </a:rPr>
              <a:t> Допустимое время пребывания человека в воде</a:t>
            </a:r>
            <a:endParaRPr lang="ru-RU" sz="2000" dirty="0"/>
          </a:p>
        </p:txBody>
      </p:sp>
      <p:sp>
        <p:nvSpPr>
          <p:cNvPr id="4" name="Прямоугольник 3"/>
          <p:cNvSpPr/>
          <p:nvPr/>
        </p:nvSpPr>
        <p:spPr>
          <a:xfrm>
            <a:off x="103751" y="1777380"/>
            <a:ext cx="8856984" cy="3785652"/>
          </a:xfrm>
          <a:prstGeom prst="rect">
            <a:avLst/>
          </a:prstGeom>
        </p:spPr>
        <p:txBody>
          <a:bodyPr wrap="square">
            <a:spAutoFit/>
          </a:bodyPr>
          <a:lstStyle/>
          <a:p>
            <a:pPr indent="450215" algn="just">
              <a:spcAft>
                <a:spcPts val="0"/>
              </a:spcAft>
            </a:pPr>
            <a:r>
              <a:rPr lang="ru-RU" sz="1500" b="1" dirty="0" smtClean="0">
                <a:solidFill>
                  <a:srgbClr val="000000"/>
                </a:solidFill>
                <a:effectLst/>
                <a:latin typeface="Times New Roman"/>
                <a:ea typeface="Courier New"/>
              </a:rPr>
              <a:t>Меры предупреждения: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заготовка строительных материалов для борьбы с наводнениями (мешки с песком, камни, грунт);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обучение населения правилам поведения в зоне наводнения;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a:t>
            </a:r>
            <a:r>
              <a:rPr lang="ru-RU" sz="1500" dirty="0" err="1" smtClean="0">
                <a:solidFill>
                  <a:srgbClr val="000000"/>
                </a:solidFill>
                <a:effectLst/>
                <a:latin typeface="Times New Roman"/>
                <a:ea typeface="Courier New"/>
              </a:rPr>
              <a:t>обваловывание</a:t>
            </a:r>
            <a:r>
              <a:rPr lang="ru-RU" sz="1500" dirty="0" smtClean="0">
                <a:solidFill>
                  <a:srgbClr val="000000"/>
                </a:solidFill>
                <a:effectLst/>
                <a:latin typeface="Times New Roman"/>
                <a:ea typeface="Courier New"/>
              </a:rPr>
              <a:t> зданий и сооружений;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разрушение скопившегося льда;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эвакуация людей, материальных ценностей и сельскохозяйственных животных. </a:t>
            </a:r>
            <a:endParaRPr lang="ru-RU" sz="1500" dirty="0" smtClean="0">
              <a:solidFill>
                <a:srgbClr val="000000"/>
              </a:solidFill>
              <a:effectLst/>
              <a:latin typeface="Courier New"/>
              <a:ea typeface="Courier New"/>
            </a:endParaRPr>
          </a:p>
          <a:p>
            <a:pPr indent="450215" algn="just">
              <a:spcAft>
                <a:spcPts val="0"/>
              </a:spcAft>
            </a:pPr>
            <a:r>
              <a:rPr lang="ru-RU" sz="1500" b="1" dirty="0" smtClean="0">
                <a:solidFill>
                  <a:srgbClr val="000000"/>
                </a:solidFill>
                <a:effectLst/>
                <a:latin typeface="Times New Roman"/>
                <a:ea typeface="Courier New"/>
              </a:rPr>
              <a:t>Меры защиты.</a:t>
            </a:r>
            <a:r>
              <a:rPr lang="ru-RU" sz="1500" dirty="0" smtClean="0">
                <a:solidFill>
                  <a:srgbClr val="000000"/>
                </a:solidFill>
                <a:effectLst/>
                <a:latin typeface="Times New Roman"/>
                <a:ea typeface="Courier New"/>
              </a:rPr>
              <a:t> Предупреждения об ожидаемом наводнении обычно содержит информацию о времени и границах затопления, а также рекомендации о целесообразном поведении или о порядке эвакуации, поэтому внимательно слушайте местное радио. Если речь идет о внезапном катастрофическом затоплении, готовьтесь к эвакуации.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Перед эвакуацией для сохранности своего дома следует: отключить воду, газ, электричество, перенести на чердаки ценные вещи, закрыть окна и двери первых этажей досками или фанерой. При получении сигнала о начале эвакуации необходимо взять с собой документы, деньги, ценности, лекарства, комплект одежды, запас продуктов на несколько дней и следовать на эвакуационный пункт.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При внезапном наводнении необходимо как можно быстрее занять безопасное ближайшее возвышенное место и быть готовым к организованной эвакуации по воде. </a:t>
            </a:r>
            <a:endParaRPr lang="ru-RU" sz="1500" dirty="0">
              <a:solidFill>
                <a:srgbClr val="000000"/>
              </a:solidFill>
              <a:effectLst/>
              <a:latin typeface="Courier New"/>
              <a:ea typeface="Courier New"/>
            </a:endParaRPr>
          </a:p>
        </p:txBody>
      </p:sp>
    </p:spTree>
    <p:extLst>
      <p:ext uri="{BB962C8B-B14F-4D97-AF65-F5344CB8AC3E}">
        <p14:creationId xmlns:p14="http://schemas.microsoft.com/office/powerpoint/2010/main" val="280044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79512" y="121196"/>
            <a:ext cx="8856984" cy="5536373"/>
          </a:xfrm>
          <a:prstGeom prst="rect">
            <a:avLst/>
          </a:prstGeom>
        </p:spPr>
      </p:pic>
      <p:pic>
        <p:nvPicPr>
          <p:cNvPr id="3" name="Рисунок 2"/>
          <p:cNvPicPr>
            <a:picLocks noChangeAspect="1"/>
          </p:cNvPicPr>
          <p:nvPr/>
        </p:nvPicPr>
        <p:blipFill>
          <a:blip r:embed="rId3"/>
          <a:stretch>
            <a:fillRect/>
          </a:stretch>
        </p:blipFill>
        <p:spPr>
          <a:xfrm>
            <a:off x="107504" y="102645"/>
            <a:ext cx="8928992" cy="5566503"/>
          </a:xfrm>
          <a:prstGeom prst="rect">
            <a:avLst/>
          </a:prstGeom>
        </p:spPr>
      </p:pic>
    </p:spTree>
    <p:extLst>
      <p:ext uri="{BB962C8B-B14F-4D97-AF65-F5344CB8AC3E}">
        <p14:creationId xmlns:p14="http://schemas.microsoft.com/office/powerpoint/2010/main" val="3397627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3381" y="56402"/>
            <a:ext cx="8928992" cy="5478423"/>
          </a:xfrm>
          <a:prstGeom prst="rect">
            <a:avLst/>
          </a:prstGeom>
        </p:spPr>
        <p:txBody>
          <a:bodyPr wrap="square">
            <a:spAutoFit/>
          </a:bodyPr>
          <a:lstStyle/>
          <a:p>
            <a:pPr indent="450215" algn="ctr">
              <a:spcAft>
                <a:spcPts val="0"/>
              </a:spcAft>
            </a:pPr>
            <a:r>
              <a:rPr lang="ru-RU" sz="1400" b="1" dirty="0" smtClean="0">
                <a:solidFill>
                  <a:srgbClr val="000000"/>
                </a:solidFill>
                <a:effectLst/>
                <a:latin typeface="Times New Roman"/>
                <a:ea typeface="Courier New"/>
              </a:rPr>
              <a:t>Ураганы и смерчи</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Ураганы и смерчи относятся к ветровым метеорологическим явлениям. Ураган - ветер постоянного направления скоростью свыше 35 м/c. Ураганы представляют собой одну из самых мощных сил стихии. По своему пагубному воздействию ураганы не уступают таким страшным стихийным бедствиям, как землетрясения. </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Смерч - воронкообразный вихрь, возникающий в грозовом облаке и часто распространяющийся по поверхности земли (воды). Диаметр воронки - от нескольких метров до двух километров. Вращательная скорость против часовой стрелки до 100 м/с. Скорость перемещения 35-60 км/ч. Время существования смерча от нескольких минут до нескольких часов, ураганов - до нескольких десятков суток. </a:t>
            </a:r>
            <a:endParaRPr lang="ru-RU" sz="1400" dirty="0" smtClean="0">
              <a:solidFill>
                <a:srgbClr val="000000"/>
              </a:solidFill>
              <a:effectLst/>
              <a:latin typeface="Courier New"/>
              <a:ea typeface="Courier New"/>
            </a:endParaRPr>
          </a:p>
          <a:p>
            <a:pPr indent="450215" algn="just">
              <a:spcAft>
                <a:spcPts val="0"/>
              </a:spcAft>
            </a:pPr>
            <a:r>
              <a:rPr lang="ru-RU" sz="1400" b="1" dirty="0" smtClean="0">
                <a:solidFill>
                  <a:srgbClr val="000000"/>
                </a:solidFill>
                <a:effectLst/>
                <a:latin typeface="Times New Roman"/>
                <a:ea typeface="Courier New"/>
              </a:rPr>
              <a:t>Прогнозирование.</a:t>
            </a:r>
            <a:r>
              <a:rPr lang="ru-RU" sz="1400" dirty="0" smtClean="0">
                <a:solidFill>
                  <a:srgbClr val="000000"/>
                </a:solidFill>
                <a:effectLst/>
                <a:latin typeface="Times New Roman"/>
                <a:ea typeface="Courier New"/>
              </a:rPr>
              <a:t> Ураганы, как правило, прогнозируются своевременно. Надежное прогнозирование смерчей в настоящее время практически невозможно. </a:t>
            </a:r>
            <a:endParaRPr lang="ru-RU" sz="1400" dirty="0" smtClean="0">
              <a:solidFill>
                <a:srgbClr val="000000"/>
              </a:solidFill>
              <a:effectLst/>
              <a:latin typeface="Courier New"/>
              <a:ea typeface="Courier New"/>
            </a:endParaRPr>
          </a:p>
          <a:p>
            <a:pPr indent="450215" algn="just">
              <a:spcAft>
                <a:spcPts val="0"/>
              </a:spcAft>
            </a:pPr>
            <a:r>
              <a:rPr lang="ru-RU" sz="1400" b="1" dirty="0" smtClean="0">
                <a:solidFill>
                  <a:srgbClr val="000000"/>
                </a:solidFill>
                <a:effectLst/>
                <a:latin typeface="Times New Roman"/>
                <a:ea typeface="Courier New"/>
              </a:rPr>
              <a:t>Поражающие факторы.</a:t>
            </a:r>
            <a:r>
              <a:rPr lang="ru-RU" sz="1400" dirty="0" smtClean="0">
                <a:solidFill>
                  <a:srgbClr val="000000"/>
                </a:solidFill>
                <a:effectLst/>
                <a:latin typeface="Times New Roman"/>
                <a:ea typeface="Courier New"/>
              </a:rPr>
              <a:t> Смерчи и ураганы обрывают провода, срывают крыши, опрокидывают деревья, телефонные столбы, опустошают поля, разрушают дороги, мосты. Во время смерча люди получают травмы в основном от ударов летящих предметов, реже - под обломками строений, еще реже – будучи брошенными потоками ветра. Смерчи и ураганы, как правило, сопровождаются ливневыми дождями, ведущими к затоплению низменностей и смыванию с полей вместе с урожаем плодородного слоя почвы. </a:t>
            </a:r>
            <a:endParaRPr lang="ru-RU" sz="1400" dirty="0" smtClean="0">
              <a:solidFill>
                <a:srgbClr val="000000"/>
              </a:solidFill>
              <a:effectLst/>
              <a:latin typeface="Courier New"/>
              <a:ea typeface="Courier New"/>
            </a:endParaRPr>
          </a:p>
          <a:p>
            <a:pPr indent="450215" algn="just">
              <a:spcAft>
                <a:spcPts val="0"/>
              </a:spcAft>
            </a:pPr>
            <a:r>
              <a:rPr lang="ru-RU" sz="1400" b="1" dirty="0" smtClean="0">
                <a:solidFill>
                  <a:srgbClr val="000000"/>
                </a:solidFill>
                <a:effectLst/>
                <a:latin typeface="Times New Roman"/>
                <a:ea typeface="Courier New"/>
              </a:rPr>
              <a:t>Меры предупреждения</a:t>
            </a:r>
            <a:r>
              <a:rPr lang="ru-RU" sz="1400" dirty="0" smtClean="0">
                <a:solidFill>
                  <a:srgbClr val="000000"/>
                </a:solidFill>
                <a:effectLst/>
                <a:latin typeface="Times New Roman"/>
                <a:ea typeface="Courier New"/>
              </a:rPr>
              <a:t>: </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 проектирование дренажных систем и ливневой канализации с учетом возможного выпадения обильных атмосферных осадков; </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-строительство дополнительных насыпей и водоотводных каналов.</a:t>
            </a:r>
            <a:endParaRPr lang="ru-RU" sz="1400" dirty="0" smtClean="0">
              <a:solidFill>
                <a:srgbClr val="000000"/>
              </a:solidFill>
              <a:effectLst/>
              <a:latin typeface="Courier New"/>
              <a:ea typeface="Courier New"/>
            </a:endParaRPr>
          </a:p>
          <a:p>
            <a:pPr indent="450215" algn="just">
              <a:spcAft>
                <a:spcPts val="0"/>
              </a:spcAft>
            </a:pPr>
            <a:r>
              <a:rPr lang="ru-RU" sz="1400" b="1" dirty="0" smtClean="0">
                <a:solidFill>
                  <a:srgbClr val="000000"/>
                </a:solidFill>
                <a:effectLst/>
                <a:latin typeface="Times New Roman"/>
                <a:ea typeface="Courier New"/>
              </a:rPr>
              <a:t>Меры защиты.</a:t>
            </a:r>
            <a:r>
              <a:rPr lang="ru-RU" sz="1400" dirty="0" smtClean="0">
                <a:solidFill>
                  <a:srgbClr val="000000"/>
                </a:solidFill>
                <a:effectLst/>
                <a:latin typeface="Times New Roman"/>
                <a:ea typeface="Courier New"/>
              </a:rPr>
              <a:t> С обнаружением приближения (смерч почти всегда хорошо виден, при его подходе слышен оглушительный гул), необходимо (если позволяет время) убрать имущество со двора и балконов в дом (подвал) и укрыться в капитальных строениях (дальше от окон). Выключить коммунально-энергетические сети, погасить огонь в печах. Будучи застигнутым на открытом месте, попытаться уклонится от смерча, быстро двигаясь перпендикулярно его движению, или прижаться к земле на дне любого углубления (ложбины, оврага). Опасно укрываться от смерча у мостов, различных опор, столбов и легких строительных сооружений. </a:t>
            </a:r>
            <a:endParaRPr lang="ru-RU" sz="1400" dirty="0" smtClean="0">
              <a:solidFill>
                <a:srgbClr val="000000"/>
              </a:solidFill>
              <a:effectLst/>
              <a:latin typeface="Courier New"/>
              <a:ea typeface="Courier New"/>
            </a:endParaRPr>
          </a:p>
        </p:txBody>
      </p:sp>
    </p:spTree>
    <p:extLst>
      <p:ext uri="{BB962C8B-B14F-4D97-AF65-F5344CB8AC3E}">
        <p14:creationId xmlns:p14="http://schemas.microsoft.com/office/powerpoint/2010/main" val="2930026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44" y="121196"/>
            <a:ext cx="8822544" cy="5500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27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0891" y="-6344"/>
            <a:ext cx="8928992" cy="5867760"/>
          </a:xfrm>
          <a:prstGeom prst="rect">
            <a:avLst/>
          </a:prstGeom>
        </p:spPr>
        <p:txBody>
          <a:bodyPr wrap="square">
            <a:spAutoFit/>
          </a:bodyPr>
          <a:lstStyle/>
          <a:p>
            <a:pPr indent="450215" algn="ctr">
              <a:spcAft>
                <a:spcPts val="0"/>
              </a:spcAft>
            </a:pPr>
            <a:r>
              <a:rPr lang="ru-RU" sz="1390" b="1" dirty="0" smtClean="0">
                <a:solidFill>
                  <a:srgbClr val="000000"/>
                </a:solidFill>
                <a:effectLst/>
                <a:latin typeface="Times New Roman"/>
                <a:ea typeface="Courier New"/>
              </a:rPr>
              <a:t>Сели и снежные лавины</a:t>
            </a:r>
            <a:endParaRPr lang="ru-RU" sz="1390" dirty="0" smtClean="0">
              <a:solidFill>
                <a:srgbClr val="000000"/>
              </a:solidFill>
              <a:effectLst/>
              <a:latin typeface="Courier New"/>
              <a:ea typeface="Courier New"/>
            </a:endParaRPr>
          </a:p>
          <a:p>
            <a:pPr indent="450215" algn="just">
              <a:spcAft>
                <a:spcPts val="0"/>
              </a:spcAft>
            </a:pPr>
            <a:r>
              <a:rPr lang="ru-RU" sz="1390" dirty="0" smtClean="0">
                <a:solidFill>
                  <a:srgbClr val="000000"/>
                </a:solidFill>
                <a:effectLst/>
                <a:latin typeface="Times New Roman"/>
                <a:ea typeface="Courier New"/>
              </a:rPr>
              <a:t>Сель - стремительный русловый поток, состоящий из смеси воды, земли и обломков горных пород, внезапно возникающий в бассейнах горных рек. Обладая большой массой и скоростью до 15 км/ч, сель характеризуется значительным разрушительным эффектом. Сель, как правило, продолжается 1-3 ч, а время от его возникновения в горах до момента выхода в предгорье часто исчисляется 20-30 мин. </a:t>
            </a:r>
            <a:endParaRPr lang="ru-RU" sz="1390" dirty="0" smtClean="0">
              <a:solidFill>
                <a:srgbClr val="000000"/>
              </a:solidFill>
              <a:effectLst/>
              <a:latin typeface="Courier New"/>
              <a:ea typeface="Courier New"/>
            </a:endParaRPr>
          </a:p>
          <a:p>
            <a:pPr indent="450215" algn="just">
              <a:spcAft>
                <a:spcPts val="0"/>
              </a:spcAft>
            </a:pPr>
            <a:r>
              <a:rPr lang="ru-RU" sz="1390" b="1" dirty="0" smtClean="0">
                <a:solidFill>
                  <a:srgbClr val="000000"/>
                </a:solidFill>
                <a:effectLst/>
                <a:latin typeface="Times New Roman"/>
                <a:ea typeface="Courier New"/>
              </a:rPr>
              <a:t>Снежная лавина</a:t>
            </a:r>
            <a:r>
              <a:rPr lang="ru-RU" sz="1390" dirty="0" smtClean="0">
                <a:solidFill>
                  <a:srgbClr val="000000"/>
                </a:solidFill>
                <a:effectLst/>
                <a:latin typeface="Times New Roman"/>
                <a:ea typeface="Courier New"/>
              </a:rPr>
              <a:t> - низвергающаяся со склонов гор под действием силы тяжести снежная масса. </a:t>
            </a:r>
            <a:endParaRPr lang="ru-RU" sz="1390" dirty="0" smtClean="0">
              <a:solidFill>
                <a:srgbClr val="000000"/>
              </a:solidFill>
              <a:effectLst/>
              <a:latin typeface="Courier New"/>
              <a:ea typeface="Courier New"/>
            </a:endParaRPr>
          </a:p>
          <a:p>
            <a:pPr indent="450215" algn="just">
              <a:spcAft>
                <a:spcPts val="0"/>
              </a:spcAft>
            </a:pPr>
            <a:r>
              <a:rPr lang="ru-RU" sz="1390" b="1" dirty="0" smtClean="0">
                <a:solidFill>
                  <a:srgbClr val="000000"/>
                </a:solidFill>
                <a:effectLst/>
                <a:latin typeface="Times New Roman"/>
                <a:ea typeface="Courier New"/>
              </a:rPr>
              <a:t>Прогнозирование.</a:t>
            </a:r>
            <a:r>
              <a:rPr lang="ru-RU" sz="1390" dirty="0" smtClean="0">
                <a:solidFill>
                  <a:srgbClr val="000000"/>
                </a:solidFill>
                <a:effectLst/>
                <a:latin typeface="Times New Roman"/>
                <a:ea typeface="Courier New"/>
              </a:rPr>
              <a:t> В большинстве случаев население об опасности селевого потока может быть предупреждено всего лишь за десятки минут и реже за 1-2 ч. Оповещение о лавинах производится регулярно. </a:t>
            </a:r>
            <a:endParaRPr lang="ru-RU" sz="1390" dirty="0" smtClean="0">
              <a:solidFill>
                <a:srgbClr val="000000"/>
              </a:solidFill>
              <a:effectLst/>
              <a:latin typeface="Courier New"/>
              <a:ea typeface="Courier New"/>
            </a:endParaRPr>
          </a:p>
          <a:p>
            <a:pPr indent="450215" algn="just">
              <a:spcAft>
                <a:spcPts val="0"/>
              </a:spcAft>
            </a:pPr>
            <a:r>
              <a:rPr lang="ru-RU" sz="1390" b="1" dirty="0" smtClean="0">
                <a:solidFill>
                  <a:srgbClr val="000000"/>
                </a:solidFill>
                <a:effectLst/>
                <a:latin typeface="Times New Roman"/>
                <a:ea typeface="Courier New"/>
              </a:rPr>
              <a:t>Поражающие факторы.</a:t>
            </a:r>
            <a:r>
              <a:rPr lang="ru-RU" sz="1390" dirty="0" smtClean="0">
                <a:solidFill>
                  <a:srgbClr val="000000"/>
                </a:solidFill>
                <a:effectLst/>
                <a:latin typeface="Times New Roman"/>
                <a:ea typeface="Courier New"/>
              </a:rPr>
              <a:t> Основную угрозу селевые потоки и снежные лавины представляют для небольших населенных пунктов, расположенных в их зонах действия. Поражающее действие селевых потоков и снежных лавин проявляется в виде непосредственного ударного воздействия их на человека и природу (здания, сооружения, системы жизнеобеспечения). </a:t>
            </a:r>
            <a:endParaRPr lang="ru-RU" sz="1390" dirty="0" smtClean="0">
              <a:solidFill>
                <a:srgbClr val="000000"/>
              </a:solidFill>
              <a:effectLst/>
              <a:latin typeface="Courier New"/>
              <a:ea typeface="Courier New"/>
            </a:endParaRPr>
          </a:p>
          <a:p>
            <a:pPr indent="450215" algn="just">
              <a:spcAft>
                <a:spcPts val="0"/>
              </a:spcAft>
            </a:pPr>
            <a:r>
              <a:rPr lang="ru-RU" sz="1390" b="1" dirty="0" smtClean="0">
                <a:solidFill>
                  <a:srgbClr val="000000"/>
                </a:solidFill>
                <a:effectLst/>
                <a:latin typeface="Times New Roman"/>
                <a:ea typeface="Courier New"/>
              </a:rPr>
              <a:t>Меры предупреждения:</a:t>
            </a:r>
            <a:r>
              <a:rPr lang="ru-RU" sz="1390" dirty="0" smtClean="0">
                <a:solidFill>
                  <a:srgbClr val="000000"/>
                </a:solidFill>
                <a:effectLst/>
                <a:latin typeface="Times New Roman"/>
                <a:ea typeface="Courier New"/>
              </a:rPr>
              <a:t> </a:t>
            </a:r>
            <a:endParaRPr lang="ru-RU" sz="1390" dirty="0" smtClean="0">
              <a:solidFill>
                <a:srgbClr val="000000"/>
              </a:solidFill>
              <a:effectLst/>
              <a:latin typeface="Courier New"/>
              <a:ea typeface="Courier New"/>
            </a:endParaRPr>
          </a:p>
          <a:p>
            <a:pPr indent="450215" algn="just">
              <a:spcAft>
                <a:spcPts val="0"/>
              </a:spcAft>
            </a:pPr>
            <a:r>
              <a:rPr lang="ru-RU" sz="1390" dirty="0" smtClean="0">
                <a:solidFill>
                  <a:srgbClr val="000000"/>
                </a:solidFill>
                <a:effectLst/>
                <a:latin typeface="Times New Roman"/>
                <a:ea typeface="Courier New"/>
              </a:rPr>
              <a:t>- отказ от строительства или защитное строительство жилых и промышленных зданий в руслах возможных селевых потоков и районах схода снежных лавин; - запрещение пахотных работ на крутых склонах; - сохранение имеющихся и посадка новых лесных массивов вдоль русел горных рек и на горных склонах; - строительство противоселевых и </a:t>
            </a:r>
            <a:r>
              <a:rPr lang="ru-RU" sz="1390" dirty="0" err="1" smtClean="0">
                <a:solidFill>
                  <a:srgbClr val="000000"/>
                </a:solidFill>
                <a:effectLst/>
                <a:latin typeface="Times New Roman"/>
                <a:ea typeface="Courier New"/>
              </a:rPr>
              <a:t>противолавинных</a:t>
            </a:r>
            <a:r>
              <a:rPr lang="ru-RU" sz="1390" dirty="0" smtClean="0">
                <a:solidFill>
                  <a:srgbClr val="000000"/>
                </a:solidFill>
                <a:effectLst/>
                <a:latin typeface="Times New Roman"/>
                <a:ea typeface="Courier New"/>
              </a:rPr>
              <a:t> сооружений; - искусственное обрушение лавин. </a:t>
            </a:r>
            <a:endParaRPr lang="ru-RU" sz="1390" dirty="0" smtClean="0">
              <a:solidFill>
                <a:srgbClr val="000000"/>
              </a:solidFill>
              <a:effectLst/>
              <a:latin typeface="Courier New"/>
              <a:ea typeface="Courier New"/>
            </a:endParaRPr>
          </a:p>
          <a:p>
            <a:pPr indent="450215" algn="just">
              <a:spcAft>
                <a:spcPts val="0"/>
              </a:spcAft>
            </a:pPr>
            <a:r>
              <a:rPr lang="ru-RU" sz="1390" b="1" dirty="0" smtClean="0">
                <a:solidFill>
                  <a:srgbClr val="000000"/>
                </a:solidFill>
                <a:effectLst/>
                <a:latin typeface="Times New Roman"/>
                <a:ea typeface="Courier New"/>
              </a:rPr>
              <a:t>Меры защиты.</a:t>
            </a:r>
            <a:r>
              <a:rPr lang="ru-RU" sz="1390" dirty="0" smtClean="0">
                <a:solidFill>
                  <a:srgbClr val="000000"/>
                </a:solidFill>
                <a:effectLst/>
                <a:latin typeface="Times New Roman"/>
                <a:ea typeface="Courier New"/>
              </a:rPr>
              <a:t> При угрозе селя или лавины при наличии времени следует организовать заблаговременную эвакуацию населения. Плотно закройте двери, окна, вентиляционные и другие отверстия. Отключите электричество, воду, газ. Легковоспламеняющиеся и ядовитые вещества удалите из дома и при возможности захороните в ямах или погребах. В случае экстренной эвакуации самостоятельно выходите в безопасные возвышенные места (маршрут эвакуации должен быть изучен заранее). Имейте запас продуктов питания, воды, одежды и медикаментов. </a:t>
            </a:r>
            <a:endParaRPr lang="ru-RU" sz="1390" dirty="0" smtClean="0">
              <a:solidFill>
                <a:srgbClr val="000000"/>
              </a:solidFill>
              <a:effectLst/>
              <a:latin typeface="Courier New"/>
              <a:ea typeface="Courier New"/>
            </a:endParaRPr>
          </a:p>
          <a:p>
            <a:pPr indent="450215" algn="just">
              <a:spcAft>
                <a:spcPts val="0"/>
              </a:spcAft>
            </a:pPr>
            <a:r>
              <a:rPr lang="ru-RU" sz="1390" b="1" dirty="0" smtClean="0">
                <a:solidFill>
                  <a:srgbClr val="000000"/>
                </a:solidFill>
                <a:effectLst/>
                <a:latin typeface="Times New Roman"/>
                <a:ea typeface="Courier New"/>
              </a:rPr>
              <a:t>При сходе лавины:</a:t>
            </a:r>
            <a:r>
              <a:rPr lang="ru-RU" sz="1390" dirty="0" smtClean="0">
                <a:solidFill>
                  <a:srgbClr val="000000"/>
                </a:solidFill>
                <a:effectLst/>
                <a:latin typeface="Times New Roman"/>
                <a:ea typeface="Courier New"/>
              </a:rPr>
              <a:t> постарайтесь укрыться за скалой, деревом, лечь на землю, защитив руками голову, дышать через одежду. При сносе лавиной делайте плавательные движения, чтобы удержаться на поверхности. При погружении в снег подтяните колени к животу, подождите прекращения движения лавины, определите верх-низ, экономя силы, пробирайтесь вверх, перемежая снег под ноги и утаптывая его. </a:t>
            </a:r>
            <a:endParaRPr lang="ru-RU" sz="1390" dirty="0">
              <a:solidFill>
                <a:srgbClr val="000000"/>
              </a:solidFill>
              <a:effectLst/>
              <a:latin typeface="Courier New"/>
              <a:ea typeface="Courier New"/>
            </a:endParaRPr>
          </a:p>
        </p:txBody>
      </p:sp>
    </p:spTree>
    <p:extLst>
      <p:ext uri="{BB962C8B-B14F-4D97-AF65-F5344CB8AC3E}">
        <p14:creationId xmlns:p14="http://schemas.microsoft.com/office/powerpoint/2010/main" val="2202314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1196"/>
            <a:ext cx="8784976"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2109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3204"/>
            <a:ext cx="8856983"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044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3204"/>
            <a:ext cx="8856984"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6158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22900"/>
            <a:ext cx="9144000" cy="5755422"/>
          </a:xfrm>
          <a:prstGeom prst="rect">
            <a:avLst/>
          </a:prstGeom>
        </p:spPr>
        <p:txBody>
          <a:bodyPr wrap="square">
            <a:spAutoFit/>
          </a:bodyPr>
          <a:lstStyle/>
          <a:p>
            <a:pPr indent="450215" algn="ctr">
              <a:spcAft>
                <a:spcPts val="0"/>
              </a:spcAft>
            </a:pPr>
            <a:r>
              <a:rPr lang="ru-RU" sz="1600" b="1" dirty="0" smtClean="0">
                <a:solidFill>
                  <a:srgbClr val="000000"/>
                </a:solidFill>
                <a:effectLst/>
                <a:latin typeface="Times New Roman"/>
                <a:ea typeface="Courier New"/>
              </a:rPr>
              <a:t>Оползни</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Оползни - это скользящее смещение масс горных пород вниз по склону под влиянием силы тяжести. На образование оползней оказывает влияние множество факторов, в том числе климатический, гидрогеологический, сейсмотектонический, антропогенный и др., а также абсолютная высота, экспозиция склона, отдаленность от зон тектонических разрушений. </a:t>
            </a:r>
            <a:endParaRPr lang="ru-RU" sz="1600" dirty="0" smtClean="0">
              <a:solidFill>
                <a:srgbClr val="000000"/>
              </a:solidFill>
              <a:effectLst/>
              <a:latin typeface="Courier New"/>
              <a:ea typeface="Courier New"/>
            </a:endParaRPr>
          </a:p>
          <a:p>
            <a:pPr indent="450215" algn="just">
              <a:spcAft>
                <a:spcPts val="0"/>
              </a:spcAft>
            </a:pPr>
            <a:r>
              <a:rPr lang="ru-RU" sz="1600" b="1" dirty="0" smtClean="0">
                <a:solidFill>
                  <a:srgbClr val="000000"/>
                </a:solidFill>
                <a:effectLst/>
                <a:latin typeface="Times New Roman"/>
                <a:ea typeface="Courier New"/>
              </a:rPr>
              <a:t>Оползни возникают</a:t>
            </a:r>
            <a:r>
              <a:rPr lang="ru-RU" sz="1600" dirty="0" smtClean="0">
                <a:solidFill>
                  <a:srgbClr val="000000"/>
                </a:solidFill>
                <a:effectLst/>
                <a:latin typeface="Times New Roman"/>
                <a:ea typeface="Courier New"/>
              </a:rPr>
              <a:t> на каком-либо участке склона или откоса вследствие нарушения равновесия пород, вызванного: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 увеличением крутизны склона в результате подмыва водой;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 ослаблением прочности пород при выветривании и их переувлажнением осадками и подземными водами;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 воздействием сейсмических толчков;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 строительством и хозяйственной деятельностью, проводимыми без учета геологических условий местности (разрушение склонов дорожными выемками, чрезмерный полив садов и огородов, расположенных на склонах и др.).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Оползни могут происходить на всех склонах, начиная с крутизны 19 градусов, однако на глинистых трещиноватых грунтах оползни могут начаться и при крутизне склона 5-7 градусов. Оползни могут сходить в любое время года, однако в различных районах оползневые смещения могут быть приурочены к определенным сезонам года. </a:t>
            </a:r>
            <a:endParaRPr lang="ru-RU" sz="1600" dirty="0" smtClean="0">
              <a:solidFill>
                <a:srgbClr val="000000"/>
              </a:solidFill>
              <a:effectLst/>
              <a:latin typeface="Courier New"/>
              <a:ea typeface="Courier New"/>
            </a:endParaRPr>
          </a:p>
          <a:p>
            <a:pPr indent="450215" algn="just">
              <a:spcAft>
                <a:spcPts val="0"/>
              </a:spcAft>
            </a:pPr>
            <a:r>
              <a:rPr lang="ru-RU" sz="1600" b="1" dirty="0" smtClean="0">
                <a:solidFill>
                  <a:srgbClr val="000000"/>
                </a:solidFill>
                <a:effectLst/>
                <a:latin typeface="Times New Roman"/>
                <a:ea typeface="Courier New"/>
              </a:rPr>
              <a:t>Оползни различают</a:t>
            </a:r>
            <a:r>
              <a:rPr lang="ru-RU" sz="1600" dirty="0" smtClean="0">
                <a:solidFill>
                  <a:srgbClr val="000000"/>
                </a:solidFill>
                <a:effectLst/>
                <a:latin typeface="Times New Roman"/>
                <a:ea typeface="Courier New"/>
              </a:rPr>
              <a:t>: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 по категориям (древние и современные);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 по характеру рельефа (мелко и крупнобугристые);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 по структуре (оползни со сдвигом блоков пород по поверхностям скольжения, оползни обвалы, выпирания, вязкопластические оползни, оползни-потоки, </a:t>
            </a:r>
            <a:r>
              <a:rPr lang="ru-RU" sz="1600" dirty="0" err="1" smtClean="0">
                <a:solidFill>
                  <a:srgbClr val="000000"/>
                </a:solidFill>
                <a:effectLst/>
                <a:latin typeface="Times New Roman"/>
                <a:ea typeface="Courier New"/>
              </a:rPr>
              <a:t>оплывины</a:t>
            </a:r>
            <a:r>
              <a:rPr lang="ru-RU" sz="1600" dirty="0" smtClean="0">
                <a:solidFill>
                  <a:srgbClr val="000000"/>
                </a:solidFill>
                <a:effectLst/>
                <a:latin typeface="Times New Roman"/>
                <a:ea typeface="Courier New"/>
              </a:rPr>
              <a:t> покровных грунтов и др.). </a:t>
            </a:r>
            <a:endParaRPr lang="ru-RU" sz="1600" dirty="0" smtClean="0">
              <a:solidFill>
                <a:srgbClr val="000000"/>
              </a:solidFill>
              <a:effectLst/>
              <a:latin typeface="Courier New"/>
              <a:ea typeface="Courier New"/>
            </a:endParaRPr>
          </a:p>
        </p:txBody>
      </p:sp>
    </p:spTree>
    <p:extLst>
      <p:ext uri="{BB962C8B-B14F-4D97-AF65-F5344CB8AC3E}">
        <p14:creationId xmlns:p14="http://schemas.microsoft.com/office/powerpoint/2010/main" val="3609121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06128" y="0"/>
            <a:ext cx="8758360" cy="5755422"/>
          </a:xfrm>
          <a:prstGeom prst="rect">
            <a:avLst/>
          </a:prstGeom>
        </p:spPr>
        <p:txBody>
          <a:bodyPr wrap="square">
            <a:spAutoFit/>
          </a:bodyPr>
          <a:lstStyle/>
          <a:p>
            <a:pPr indent="450215" algn="just">
              <a:spcAft>
                <a:spcPts val="0"/>
              </a:spcAft>
            </a:pPr>
            <a:r>
              <a:rPr lang="ru-RU" sz="1600" b="1" dirty="0" smtClean="0">
                <a:solidFill>
                  <a:srgbClr val="000000"/>
                </a:solidFill>
                <a:effectLst/>
                <a:latin typeface="Times New Roman"/>
                <a:ea typeface="Courier New"/>
              </a:rPr>
              <a:t>Оползни характеризуются</a:t>
            </a:r>
            <a:r>
              <a:rPr lang="ru-RU" sz="1600" dirty="0" smtClean="0">
                <a:solidFill>
                  <a:srgbClr val="000000"/>
                </a:solidFill>
                <a:effectLst/>
                <a:latin typeface="Times New Roman"/>
                <a:ea typeface="Courier New"/>
              </a:rPr>
              <a:t> следующими параметрами: типом пород; влажностью пород, скоростью движения оползней по склону; объемом пород; максимальной длиной оползней по склону.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Породы, составляющие основу оползня, могут быть самые различные - от глинистых масс до скальных. Различают оползни "сухие" (не содержат влаги), "слабовлажные" (содержат мало несвободной воды), "влажные" (содержат достаточно много воды), "очень влажные" (содержат много воды). По скорости движения по склону оползни могут быть; исключительно быстрые (3 м/с), очень быстрые (0,3 м/мин), быстрые (1,5 м/сутки), умеренные (1,5 м/месяц), очень медленные (1,5 м/г), исключительно медленные (0,06 м/г). По мощности оползневого процесса (по объему вовлекаемой в процесс массы горных пород) оползни делятся на малые (до 10 тыс. м3 ), средние (11-100 тыс. м3 ), крупные (101-1000 тыс. м3 ), очень крупные (свыше 1000 тыс. м3 ).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Оползни, вызванные изменением природных условий, как правило, не начинаются внезапно. Первоначальным признаком начавшихся оползневых подвижек служит появление трещин на поверхности земли, разрывов дорог и береговых укреплений, смещение деревьев и т.п. С максимальной скоростью (десятки км/ч) оползни движутся в начальный период, с течением времени скорость постепенно замедляется.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В самостоятельную группу можно выделить оползни искусственных земляных сооружений - железнодорожных насыпей, терриконов и отвалов горных пород. </a:t>
            </a:r>
            <a:endParaRPr lang="ru-RU" sz="1600" dirty="0" smtClean="0">
              <a:solidFill>
                <a:srgbClr val="000000"/>
              </a:solidFill>
              <a:effectLst/>
              <a:latin typeface="Courier New"/>
              <a:ea typeface="Courier New"/>
            </a:endParaRPr>
          </a:p>
          <a:p>
            <a:pPr indent="450215" algn="just">
              <a:spcAft>
                <a:spcPts val="0"/>
              </a:spcAft>
            </a:pPr>
            <a:r>
              <a:rPr lang="ru-RU" sz="1600" b="1" dirty="0" smtClean="0">
                <a:solidFill>
                  <a:srgbClr val="000000"/>
                </a:solidFill>
                <a:effectLst/>
                <a:latin typeface="Times New Roman"/>
                <a:ea typeface="Courier New"/>
              </a:rPr>
              <a:t>Прогнозирование.</a:t>
            </a:r>
            <a:r>
              <a:rPr lang="ru-RU" sz="1600" dirty="0" smtClean="0">
                <a:solidFill>
                  <a:srgbClr val="000000"/>
                </a:solidFill>
                <a:effectLst/>
                <a:latin typeface="Times New Roman"/>
                <a:ea typeface="Courier New"/>
              </a:rPr>
              <a:t> Оползневые процессы можно прогнозировать. В стране существует система наблюдения за оползнями и прогнозирования их развития. Сеть специальных оползневых станций ведет контроль за колебаниями уровней воды в колодцах, дренажных сооружениях, реках, скважинах, водохранилищах, за режимом подземных вод, скоростью и направлением оползневых подвижек, за выпадением и стоком атмосферных осадков. </a:t>
            </a:r>
            <a:endParaRPr lang="ru-RU" sz="1600" dirty="0" smtClean="0">
              <a:solidFill>
                <a:srgbClr val="000000"/>
              </a:solidFill>
              <a:effectLst/>
              <a:latin typeface="Courier New"/>
              <a:ea typeface="Courier New"/>
            </a:endParaRPr>
          </a:p>
        </p:txBody>
      </p:sp>
    </p:spTree>
    <p:extLst>
      <p:ext uri="{BB962C8B-B14F-4D97-AF65-F5344CB8AC3E}">
        <p14:creationId xmlns:p14="http://schemas.microsoft.com/office/powerpoint/2010/main" val="3173319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5008" y="37338"/>
            <a:ext cx="8928992" cy="5632311"/>
          </a:xfrm>
          <a:prstGeom prst="rect">
            <a:avLst/>
          </a:prstGeom>
        </p:spPr>
        <p:txBody>
          <a:bodyPr wrap="square">
            <a:spAutoFit/>
          </a:bodyPr>
          <a:lstStyle/>
          <a:p>
            <a:pPr indent="450215" algn="just">
              <a:spcAft>
                <a:spcPts val="0"/>
              </a:spcAft>
            </a:pPr>
            <a:r>
              <a:rPr lang="ru-RU" sz="1500" dirty="0" smtClean="0">
                <a:solidFill>
                  <a:srgbClr val="000000"/>
                </a:solidFill>
                <a:effectLst/>
                <a:latin typeface="Times New Roman"/>
                <a:ea typeface="Courier New"/>
              </a:rPr>
              <a:t>На наиболее ответственных участках оборудуются створы глубинных реперов. Данные об оползневых смещениях ежегодно представляются в виде отчета об участках, где ожидается развитие оползней.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В настоящее время известны несколько </a:t>
            </a:r>
            <a:r>
              <a:rPr lang="ru-RU" sz="1500" b="1" dirty="0" smtClean="0">
                <a:solidFill>
                  <a:srgbClr val="000000"/>
                </a:solidFill>
                <a:effectLst/>
                <a:latin typeface="Times New Roman"/>
                <a:ea typeface="Courier New"/>
              </a:rPr>
              <a:t>методов прогноза оползней</a:t>
            </a:r>
            <a:r>
              <a:rPr lang="ru-RU" sz="1500" dirty="0" smtClean="0">
                <a:solidFill>
                  <a:srgbClr val="000000"/>
                </a:solidFill>
                <a:effectLst/>
                <a:latin typeface="Times New Roman"/>
                <a:ea typeface="Courier New"/>
              </a:rPr>
              <a:t>: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долгосрочный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на годы;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краткосрочный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на месяцы, недели;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экстренный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на часы, минуты.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Наиболее достоверный из них - краткосрочный прогноз. </a:t>
            </a:r>
            <a:endParaRPr lang="ru-RU" sz="1500" dirty="0" smtClean="0">
              <a:solidFill>
                <a:srgbClr val="000000"/>
              </a:solidFill>
              <a:effectLst/>
              <a:latin typeface="Courier New"/>
              <a:ea typeface="Courier New"/>
            </a:endParaRPr>
          </a:p>
          <a:p>
            <a:pPr indent="450215" algn="just">
              <a:spcAft>
                <a:spcPts val="0"/>
              </a:spcAft>
            </a:pPr>
            <a:r>
              <a:rPr lang="ru-RU" sz="1500" b="1" dirty="0" smtClean="0">
                <a:solidFill>
                  <a:srgbClr val="000000"/>
                </a:solidFill>
                <a:effectLst/>
                <a:latin typeface="Times New Roman"/>
                <a:ea typeface="Courier New"/>
              </a:rPr>
              <a:t>Мероприятия по уменьшению последствий оползней.</a:t>
            </a:r>
            <a:r>
              <a:rPr lang="ru-RU" sz="1500" dirty="0" smtClean="0">
                <a:solidFill>
                  <a:srgbClr val="000000"/>
                </a:solidFill>
                <a:effectLst/>
                <a:latin typeface="Times New Roman"/>
                <a:ea typeface="Courier New"/>
              </a:rPr>
              <a:t> Противооползневые мероприятия по своему характеру разделяются на пассивные и активные. К первым относятся: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запрещение подрезки оползневых склонов и устройства на них всякого рода выемок;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недопущение различного рода подсыпок, как на склонах, так и над ними, в пределах угрожающей полосы;</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 запрещение строительства на склонах и на указанной полосе сооружений, прудов, водоемов, объектов с большим водопотреблением без выполнения конструктивных мероприятий, полностью исключающих утечку воды в грунт;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запрещение производства взрывов и горных работ вблизи оползневых участков;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ограничение в необходимых случаях скорости движения железнодорожных поездов в зоне, примыкающей к оползневому участку;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охрана древесно-кустарниковой и травянистой растительности; </a:t>
            </a:r>
            <a:endParaRPr lang="ru-RU" sz="1500" dirty="0" smtClean="0">
              <a:solidFill>
                <a:srgbClr val="000000"/>
              </a:solidFill>
              <a:effectLst/>
              <a:latin typeface="Courier New"/>
              <a:ea typeface="Courier New"/>
            </a:endParaRPr>
          </a:p>
          <a:p>
            <a:pPr indent="450215" algn="just">
              <a:spcAft>
                <a:spcPts val="0"/>
              </a:spcAft>
            </a:pPr>
            <a:r>
              <a:rPr lang="ru-RU" sz="1500" dirty="0" smtClean="0">
                <a:solidFill>
                  <a:srgbClr val="000000"/>
                </a:solidFill>
                <a:effectLst/>
                <a:latin typeface="Times New Roman"/>
                <a:ea typeface="Courier New"/>
              </a:rPr>
              <a:t>- </a:t>
            </a:r>
            <a:r>
              <a:rPr lang="ru-RU" sz="1500" dirty="0" err="1" smtClean="0">
                <a:solidFill>
                  <a:srgbClr val="000000"/>
                </a:solidFill>
                <a:effectLst/>
                <a:latin typeface="Times New Roman"/>
                <a:ea typeface="Courier New"/>
              </a:rPr>
              <a:t>залеснение</a:t>
            </a:r>
            <a:r>
              <a:rPr lang="ru-RU" sz="1500" dirty="0" smtClean="0">
                <a:solidFill>
                  <a:srgbClr val="000000"/>
                </a:solidFill>
                <a:effectLst/>
                <a:latin typeface="Times New Roman"/>
                <a:ea typeface="Courier New"/>
              </a:rPr>
              <a:t> оползневых территорий и др. </a:t>
            </a:r>
            <a:endParaRPr lang="ru-RU" sz="1500" dirty="0" smtClean="0">
              <a:solidFill>
                <a:srgbClr val="000000"/>
              </a:solidFill>
              <a:effectLst/>
              <a:latin typeface="Courier New"/>
              <a:ea typeface="Courier New"/>
            </a:endParaRPr>
          </a:p>
        </p:txBody>
      </p:sp>
    </p:spTree>
    <p:extLst>
      <p:ext uri="{BB962C8B-B14F-4D97-AF65-F5344CB8AC3E}">
        <p14:creationId xmlns:p14="http://schemas.microsoft.com/office/powerpoint/2010/main" val="3897040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5324535"/>
          </a:xfrm>
          <a:prstGeom prst="rect">
            <a:avLst/>
          </a:prstGeom>
        </p:spPr>
        <p:txBody>
          <a:bodyPr wrap="square">
            <a:spAutoFit/>
          </a:bodyPr>
          <a:lstStyle/>
          <a:p>
            <a:pPr lvl="0" indent="450215" algn="just"/>
            <a:r>
              <a:rPr lang="ru-RU" sz="2000" dirty="0">
                <a:solidFill>
                  <a:srgbClr val="000000"/>
                </a:solidFill>
                <a:latin typeface="Times New Roman"/>
                <a:ea typeface="Courier New"/>
              </a:rPr>
              <a:t>Ко второй группе относятся такие противооползневые мероприятия, проведение которых требует устройства различного рода инженерных сооружений. К таким инженерным сооружениям относятся: </a:t>
            </a:r>
            <a:endParaRPr lang="ru-RU" sz="2000" dirty="0">
              <a:solidFill>
                <a:srgbClr val="000000"/>
              </a:solidFill>
              <a:latin typeface="Courier New"/>
              <a:ea typeface="Courier New"/>
            </a:endParaRPr>
          </a:p>
          <a:p>
            <a:pPr lvl="0" indent="450215" algn="just"/>
            <a:r>
              <a:rPr lang="ru-RU" sz="2000" dirty="0">
                <a:solidFill>
                  <a:srgbClr val="000000"/>
                </a:solidFill>
                <a:latin typeface="Times New Roman"/>
                <a:ea typeface="Courier New"/>
              </a:rPr>
              <a:t>- подпорные конструкции и подпорные стенки; </a:t>
            </a:r>
            <a:endParaRPr lang="ru-RU" sz="2000" dirty="0">
              <a:solidFill>
                <a:srgbClr val="000000"/>
              </a:solidFill>
              <a:latin typeface="Courier New"/>
              <a:ea typeface="Courier New"/>
            </a:endParaRPr>
          </a:p>
          <a:p>
            <a:pPr lvl="0" indent="450215" algn="just"/>
            <a:r>
              <a:rPr lang="ru-RU" sz="2000" dirty="0">
                <a:solidFill>
                  <a:srgbClr val="000000"/>
                </a:solidFill>
                <a:latin typeface="Times New Roman"/>
                <a:ea typeface="Courier New"/>
              </a:rPr>
              <a:t>- контрбанкеты, у подошвы действующего или потенциального оползня, своим весом препятствующими смещению земляных масс; </a:t>
            </a:r>
            <a:endParaRPr lang="ru-RU" sz="2000" dirty="0">
              <a:solidFill>
                <a:srgbClr val="000000"/>
              </a:solidFill>
              <a:latin typeface="Courier New"/>
              <a:ea typeface="Courier New"/>
            </a:endParaRPr>
          </a:p>
          <a:p>
            <a:pPr lvl="0" indent="450215" algn="just"/>
            <a:r>
              <a:rPr lang="ru-RU" sz="2000" dirty="0">
                <a:solidFill>
                  <a:srgbClr val="000000"/>
                </a:solidFill>
                <a:latin typeface="Times New Roman"/>
                <a:ea typeface="Courier New"/>
              </a:rPr>
              <a:t>- свайные ряды, для временной стабилизации оползней; </a:t>
            </a:r>
            <a:endParaRPr lang="ru-RU" sz="2000" dirty="0">
              <a:solidFill>
                <a:srgbClr val="000000"/>
              </a:solidFill>
              <a:latin typeface="Courier New"/>
              <a:ea typeface="Courier New"/>
            </a:endParaRPr>
          </a:p>
          <a:p>
            <a:pPr lvl="0" indent="450215" algn="just"/>
            <a:r>
              <a:rPr lang="ru-RU" sz="2000" dirty="0">
                <a:solidFill>
                  <a:srgbClr val="000000"/>
                </a:solidFill>
                <a:latin typeface="Times New Roman"/>
                <a:ea typeface="Courier New"/>
              </a:rPr>
              <a:t>- сплошные свайные или шпунтовые ряды. </a:t>
            </a:r>
            <a:endParaRPr lang="ru-RU" sz="2000" dirty="0">
              <a:solidFill>
                <a:srgbClr val="000000"/>
              </a:solidFill>
              <a:latin typeface="Courier New"/>
              <a:ea typeface="Courier New"/>
            </a:endParaRPr>
          </a:p>
          <a:p>
            <a:pPr lvl="0" indent="450215" algn="just"/>
            <a:r>
              <a:rPr lang="ru-RU" sz="2000" b="1" dirty="0">
                <a:solidFill>
                  <a:srgbClr val="000000"/>
                </a:solidFill>
                <a:latin typeface="Times New Roman"/>
                <a:ea typeface="Courier New"/>
              </a:rPr>
              <a:t>Меры защиты.</a:t>
            </a:r>
            <a:r>
              <a:rPr lang="ru-RU" sz="2000" dirty="0">
                <a:solidFill>
                  <a:srgbClr val="000000"/>
                </a:solidFill>
                <a:latin typeface="Times New Roman"/>
                <a:ea typeface="Courier New"/>
              </a:rPr>
              <a:t> Население должно быть проинформировано о зонах возможного воздействия оползней, а также о порядке подачи сигналов об угрозе возникновения оползня. </a:t>
            </a:r>
            <a:endParaRPr lang="ru-RU" sz="2000" dirty="0" smtClean="0">
              <a:solidFill>
                <a:srgbClr val="000000"/>
              </a:solidFill>
              <a:latin typeface="Times New Roman"/>
              <a:ea typeface="Courier New"/>
            </a:endParaRPr>
          </a:p>
          <a:p>
            <a:pPr lvl="0" indent="450215" algn="just"/>
            <a:r>
              <a:rPr lang="ru-RU" sz="2000" dirty="0" smtClean="0">
                <a:solidFill>
                  <a:srgbClr val="000000"/>
                </a:solidFill>
                <a:latin typeface="Times New Roman"/>
                <a:ea typeface="Courier New"/>
              </a:rPr>
              <a:t>При </a:t>
            </a:r>
            <a:r>
              <a:rPr lang="ru-RU" sz="2000" dirty="0">
                <a:solidFill>
                  <a:srgbClr val="000000"/>
                </a:solidFill>
                <a:latin typeface="Times New Roman"/>
                <a:ea typeface="Courier New"/>
              </a:rPr>
              <a:t>получении сигналов об угрозе возникновения и продвижения по склону оползней население должно принять необходимые меры для отключения источников энергоснабжения и подготовиться, по необходимости, к немедленной эвакуации по заранее объявленным планам. </a:t>
            </a:r>
            <a:endParaRPr lang="ru-RU" sz="2000" dirty="0" smtClean="0">
              <a:solidFill>
                <a:srgbClr val="000000"/>
              </a:solidFill>
              <a:latin typeface="Times New Roman"/>
              <a:ea typeface="Courier New"/>
            </a:endParaRPr>
          </a:p>
          <a:p>
            <a:pPr lvl="0" indent="450215" algn="just"/>
            <a:r>
              <a:rPr lang="ru-RU" sz="2000" dirty="0" smtClean="0">
                <a:solidFill>
                  <a:srgbClr val="000000"/>
                </a:solidFill>
                <a:latin typeface="Times New Roman"/>
                <a:ea typeface="Courier New"/>
              </a:rPr>
              <a:t>После </a:t>
            </a:r>
            <a:r>
              <a:rPr lang="ru-RU" sz="2000" dirty="0">
                <a:solidFill>
                  <a:srgbClr val="000000"/>
                </a:solidFill>
                <a:latin typeface="Times New Roman"/>
                <a:ea typeface="Courier New"/>
              </a:rPr>
              <a:t>прохождения оползней в первую очередь проверить состояние стен и перекрытий, выявить повреждения линий газо-, электро- и водоснабжения. </a:t>
            </a:r>
            <a:endParaRPr lang="ru-RU" sz="2000" dirty="0">
              <a:solidFill>
                <a:srgbClr val="000000"/>
              </a:solidFill>
              <a:latin typeface="Courier New"/>
              <a:ea typeface="Courier New"/>
            </a:endParaRPr>
          </a:p>
        </p:txBody>
      </p:sp>
    </p:spTree>
    <p:extLst>
      <p:ext uri="{BB962C8B-B14F-4D97-AF65-F5344CB8AC3E}">
        <p14:creationId xmlns:p14="http://schemas.microsoft.com/office/powerpoint/2010/main" val="3942410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10" y="276628"/>
            <a:ext cx="8783978" cy="5161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93471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3825"/>
            <a:ext cx="8784976"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8313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765" y="7427"/>
            <a:ext cx="8856984" cy="5509200"/>
          </a:xfrm>
          <a:prstGeom prst="rect">
            <a:avLst/>
          </a:prstGeom>
        </p:spPr>
        <p:txBody>
          <a:bodyPr wrap="square">
            <a:spAutoFit/>
          </a:bodyPr>
          <a:lstStyle/>
          <a:p>
            <a:pPr indent="450215" algn="ctr">
              <a:spcAft>
                <a:spcPts val="0"/>
              </a:spcAft>
            </a:pPr>
            <a:r>
              <a:rPr lang="ru-RU" sz="1600" b="1" dirty="0" smtClean="0">
                <a:solidFill>
                  <a:srgbClr val="000000"/>
                </a:solidFill>
                <a:effectLst/>
                <a:latin typeface="Times New Roman"/>
                <a:ea typeface="Courier New"/>
              </a:rPr>
              <a:t>Лесные пожары</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Под лесными пожарами понимается горение растительности, стихийно распространяющееся по лесной территории. Основными причинами возникновения лесных пожаров являются деятельность человека, грозовые разряды, самовозгорания торфяной крошки и сельскохозяйственные палы в условиях жаркой погоды или в так называемый пожароопасный сезон (период с момента таяния снегового покрова в лесу до появления полного зеленого покрова или наступления устойчивой дождливой осенней погоды).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Лесные пожары уничтожают деревья и кустарники, заготовленную в лесу древесину. В результате пожаров снижаются защитные, </a:t>
            </a:r>
            <a:r>
              <a:rPr lang="ru-RU" sz="1600" dirty="0" err="1" smtClean="0">
                <a:solidFill>
                  <a:srgbClr val="000000"/>
                </a:solidFill>
                <a:effectLst/>
                <a:latin typeface="Times New Roman"/>
                <a:ea typeface="Courier New"/>
              </a:rPr>
              <a:t>водоохранные</a:t>
            </a:r>
            <a:r>
              <a:rPr lang="ru-RU" sz="1600" dirty="0" smtClean="0">
                <a:solidFill>
                  <a:srgbClr val="000000"/>
                </a:solidFill>
                <a:effectLst/>
                <a:latin typeface="Times New Roman"/>
                <a:ea typeface="Courier New"/>
              </a:rPr>
              <a:t> и другие полезные свойства леса, уничтожаются фауна, сооружения, а в отдельных случаях и населенные пункты. Кроме того, лесной пожар представляет серьезную опасность для людей и сельскохозяйственных животных. </a:t>
            </a:r>
            <a:endParaRPr lang="ru-RU" sz="1600" dirty="0" smtClean="0">
              <a:solidFill>
                <a:srgbClr val="000000"/>
              </a:solidFill>
              <a:effectLst/>
              <a:latin typeface="Courier New"/>
              <a:ea typeface="Courier New"/>
            </a:endParaRPr>
          </a:p>
          <a:p>
            <a:pPr indent="450215" algn="just">
              <a:spcAft>
                <a:spcPts val="0"/>
              </a:spcAft>
            </a:pPr>
            <a:r>
              <a:rPr lang="ru-RU" sz="1600" b="1" dirty="0" smtClean="0">
                <a:solidFill>
                  <a:srgbClr val="000000"/>
                </a:solidFill>
                <a:effectLst/>
                <a:latin typeface="Times New Roman"/>
                <a:ea typeface="Courier New"/>
              </a:rPr>
              <a:t>Классификация лесных пожаров.</a:t>
            </a:r>
            <a:r>
              <a:rPr lang="ru-RU" sz="1600" dirty="0" smtClean="0">
                <a:solidFill>
                  <a:srgbClr val="000000"/>
                </a:solidFill>
                <a:effectLst/>
                <a:latin typeface="Times New Roman"/>
                <a:ea typeface="Courier New"/>
              </a:rPr>
              <a:t> В зависимости </a:t>
            </a:r>
            <a:r>
              <a:rPr lang="ru-RU" sz="1600" b="1" dirty="0" smtClean="0">
                <a:solidFill>
                  <a:srgbClr val="000000"/>
                </a:solidFill>
                <a:effectLst/>
                <a:latin typeface="Times New Roman"/>
                <a:ea typeface="Courier New"/>
              </a:rPr>
              <a:t>от характера</a:t>
            </a:r>
            <a:r>
              <a:rPr lang="ru-RU" sz="1600" dirty="0" smtClean="0">
                <a:solidFill>
                  <a:srgbClr val="000000"/>
                </a:solidFill>
                <a:effectLst/>
                <a:latin typeface="Times New Roman"/>
                <a:ea typeface="Courier New"/>
              </a:rPr>
              <a:t> возгорания и состава леса, лесные пожары подразделяются на низовые, верховые и почвенные. </a:t>
            </a:r>
            <a:endParaRPr lang="ru-RU" sz="1600" dirty="0" smtClean="0">
              <a:solidFill>
                <a:srgbClr val="000000"/>
              </a:solidFill>
              <a:effectLst/>
              <a:latin typeface="Courier New"/>
              <a:ea typeface="Courier New"/>
            </a:endParaRPr>
          </a:p>
          <a:p>
            <a:pPr indent="450215" algn="just">
              <a:spcAft>
                <a:spcPts val="0"/>
              </a:spcAft>
            </a:pPr>
            <a:r>
              <a:rPr lang="ru-RU" sz="1600" b="1" dirty="0" smtClean="0">
                <a:solidFill>
                  <a:srgbClr val="000000"/>
                </a:solidFill>
                <a:effectLst/>
                <a:latin typeface="Times New Roman"/>
                <a:ea typeface="Courier New"/>
              </a:rPr>
              <a:t>По интенсивности</a:t>
            </a:r>
            <a:r>
              <a:rPr lang="ru-RU" sz="1600" dirty="0" smtClean="0">
                <a:solidFill>
                  <a:srgbClr val="000000"/>
                </a:solidFill>
                <a:effectLst/>
                <a:latin typeface="Times New Roman"/>
                <a:ea typeface="Courier New"/>
              </a:rPr>
              <a:t> лесные пожары подразделяются на слабые, средние и сильные. </a:t>
            </a:r>
            <a:endParaRPr lang="ru-RU" sz="1600" dirty="0" smtClean="0">
              <a:solidFill>
                <a:srgbClr val="000000"/>
              </a:solidFill>
              <a:effectLst/>
              <a:latin typeface="Courier New"/>
              <a:ea typeface="Courier New"/>
            </a:endParaRPr>
          </a:p>
          <a:p>
            <a:pPr indent="450215" algn="just">
              <a:spcAft>
                <a:spcPts val="0"/>
              </a:spcAft>
            </a:pPr>
            <a:r>
              <a:rPr lang="ru-RU" sz="1600" dirty="0" smtClean="0">
                <a:solidFill>
                  <a:srgbClr val="000000"/>
                </a:solidFill>
                <a:effectLst/>
                <a:latin typeface="Times New Roman"/>
                <a:ea typeface="Courier New"/>
              </a:rPr>
              <a:t>Интенсивность горения зависит от состояния и запаса горючих материалов, уклона местности, времени суток и особенно силы ветра. </a:t>
            </a:r>
            <a:endParaRPr lang="ru-RU" sz="1600" dirty="0" smtClean="0">
              <a:solidFill>
                <a:srgbClr val="000000"/>
              </a:solidFill>
              <a:effectLst/>
              <a:latin typeface="Courier New"/>
              <a:ea typeface="Courier New"/>
            </a:endParaRPr>
          </a:p>
          <a:p>
            <a:pPr indent="450215" algn="just">
              <a:spcAft>
                <a:spcPts val="0"/>
              </a:spcAft>
            </a:pPr>
            <a:r>
              <a:rPr lang="ru-RU" sz="1600" b="1" dirty="0" smtClean="0">
                <a:solidFill>
                  <a:srgbClr val="000000"/>
                </a:solidFill>
                <a:effectLst/>
                <a:latin typeface="Times New Roman"/>
                <a:ea typeface="Courier New"/>
              </a:rPr>
              <a:t>По скорости распространения</a:t>
            </a:r>
            <a:r>
              <a:rPr lang="ru-RU" sz="1600" dirty="0" smtClean="0">
                <a:solidFill>
                  <a:srgbClr val="000000"/>
                </a:solidFill>
                <a:effectLst/>
                <a:latin typeface="Times New Roman"/>
                <a:ea typeface="Courier New"/>
              </a:rPr>
              <a:t> огня низовые и верховые пожары делятся на устойчивые и беглые. Скорость распространения слабого низового пожара не превышает 1 м/мин, сильного - свыше 3 м/мин. Слабый верховой пожар имеет скорость до 3 м/мин, средний - до 100 м/мин, а сильный - свыше 100 м/мин. Высота слабого низового пожара до 0,5 м, среднего – 1,5 м, сильного - свыше 1,5 м. Слабым почвенным (подземным) пожаром считается такой, у которого глубина прогорания не превышает 25 см, средним - 25-50 см, сильным - более 50 см. </a:t>
            </a:r>
            <a:endParaRPr lang="ru-RU" sz="1600" dirty="0">
              <a:solidFill>
                <a:srgbClr val="000000"/>
              </a:solidFill>
              <a:effectLst/>
              <a:latin typeface="Courier New"/>
              <a:ea typeface="Courier New"/>
            </a:endParaRPr>
          </a:p>
        </p:txBody>
      </p:sp>
    </p:spTree>
    <p:extLst>
      <p:ext uri="{BB962C8B-B14F-4D97-AF65-F5344CB8AC3E}">
        <p14:creationId xmlns:p14="http://schemas.microsoft.com/office/powerpoint/2010/main" val="19778407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6693" y="0"/>
            <a:ext cx="8856984" cy="5847755"/>
          </a:xfrm>
          <a:prstGeom prst="rect">
            <a:avLst/>
          </a:prstGeom>
        </p:spPr>
        <p:txBody>
          <a:bodyPr wrap="square">
            <a:spAutoFit/>
          </a:bodyPr>
          <a:lstStyle/>
          <a:p>
            <a:pPr indent="450215" algn="just">
              <a:spcAft>
                <a:spcPts val="0"/>
              </a:spcAft>
            </a:pPr>
            <a:r>
              <a:rPr lang="ru-RU" sz="1700" b="1" dirty="0" smtClean="0">
                <a:solidFill>
                  <a:srgbClr val="000000"/>
                </a:solidFill>
                <a:effectLst/>
                <a:latin typeface="Times New Roman"/>
                <a:ea typeface="Courier New"/>
              </a:rPr>
              <a:t>Прогнозирование.</a:t>
            </a:r>
            <a:r>
              <a:rPr lang="ru-RU" sz="1700" dirty="0" smtClean="0">
                <a:solidFill>
                  <a:srgbClr val="000000"/>
                </a:solidFill>
                <a:effectLst/>
                <a:latin typeface="Times New Roman"/>
                <a:ea typeface="Courier New"/>
              </a:rPr>
              <a:t> Существующие методики оценки </a:t>
            </a:r>
            <a:r>
              <a:rPr lang="ru-RU" sz="1700" dirty="0" err="1" smtClean="0">
                <a:solidFill>
                  <a:srgbClr val="000000"/>
                </a:solidFill>
                <a:effectLst/>
                <a:latin typeface="Times New Roman"/>
                <a:ea typeface="Courier New"/>
              </a:rPr>
              <a:t>лесопожарной</a:t>
            </a:r>
            <a:r>
              <a:rPr lang="ru-RU" sz="1700" dirty="0" smtClean="0">
                <a:solidFill>
                  <a:srgbClr val="000000"/>
                </a:solidFill>
                <a:effectLst/>
                <a:latin typeface="Times New Roman"/>
                <a:ea typeface="Courier New"/>
              </a:rPr>
              <a:t> обстановки позволяют определить площадь и периметр зоны возможных пожаров в регионе (области, районе). Исходными данными являются значение </a:t>
            </a:r>
            <a:r>
              <a:rPr lang="ru-RU" sz="1700" dirty="0" err="1" smtClean="0">
                <a:solidFill>
                  <a:srgbClr val="000000"/>
                </a:solidFill>
                <a:effectLst/>
                <a:latin typeface="Times New Roman"/>
                <a:ea typeface="Courier New"/>
              </a:rPr>
              <a:t>лесопожарного</a:t>
            </a:r>
            <a:r>
              <a:rPr lang="ru-RU" sz="1700" dirty="0" smtClean="0">
                <a:solidFill>
                  <a:srgbClr val="000000"/>
                </a:solidFill>
                <a:effectLst/>
                <a:latin typeface="Times New Roman"/>
                <a:ea typeface="Courier New"/>
              </a:rPr>
              <a:t> коэффициента и время развития пожара. Значение </a:t>
            </a:r>
            <a:r>
              <a:rPr lang="ru-RU" sz="1700" dirty="0" err="1" smtClean="0">
                <a:solidFill>
                  <a:srgbClr val="000000"/>
                </a:solidFill>
                <a:effectLst/>
                <a:latin typeface="Times New Roman"/>
                <a:ea typeface="Courier New"/>
              </a:rPr>
              <a:t>лесопожарного</a:t>
            </a:r>
            <a:r>
              <a:rPr lang="ru-RU" sz="1700" dirty="0" smtClean="0">
                <a:solidFill>
                  <a:srgbClr val="000000"/>
                </a:solidFill>
                <a:effectLst/>
                <a:latin typeface="Times New Roman"/>
                <a:ea typeface="Courier New"/>
              </a:rPr>
              <a:t> коэффициента зависит от природных и погодных условий региона и времени года. Время развития пожаров определяется временем прибытия сил и средств ликвидации пожара в </a:t>
            </a:r>
            <a:r>
              <a:rPr lang="ru-RU" sz="1700" dirty="0" err="1" smtClean="0">
                <a:solidFill>
                  <a:srgbClr val="000000"/>
                </a:solidFill>
                <a:effectLst/>
                <a:latin typeface="Times New Roman"/>
                <a:ea typeface="Courier New"/>
              </a:rPr>
              <a:t>лесопожарную</a:t>
            </a:r>
            <a:r>
              <a:rPr lang="ru-RU" sz="1700" dirty="0" smtClean="0">
                <a:solidFill>
                  <a:srgbClr val="000000"/>
                </a:solidFill>
                <a:effectLst/>
                <a:latin typeface="Times New Roman"/>
                <a:ea typeface="Courier New"/>
              </a:rPr>
              <a:t> зону. </a:t>
            </a:r>
            <a:endParaRPr lang="ru-RU" sz="1700" dirty="0" smtClean="0">
              <a:solidFill>
                <a:srgbClr val="000000"/>
              </a:solidFill>
              <a:effectLst/>
              <a:latin typeface="Courier New"/>
              <a:ea typeface="Courier New"/>
            </a:endParaRPr>
          </a:p>
          <a:p>
            <a:pPr indent="450215" algn="just">
              <a:spcAft>
                <a:spcPts val="0"/>
              </a:spcAft>
            </a:pPr>
            <a:r>
              <a:rPr lang="ru-RU" sz="1700" b="1" dirty="0" smtClean="0">
                <a:solidFill>
                  <a:srgbClr val="000000"/>
                </a:solidFill>
                <a:effectLst/>
                <a:latin typeface="Times New Roman"/>
                <a:ea typeface="Courier New"/>
              </a:rPr>
              <a:t>Пути сокращения </a:t>
            </a:r>
            <a:r>
              <a:rPr lang="ru-RU" sz="1700" b="1" dirty="0" err="1" smtClean="0">
                <a:solidFill>
                  <a:srgbClr val="000000"/>
                </a:solidFill>
                <a:effectLst/>
                <a:latin typeface="Times New Roman"/>
                <a:ea typeface="Courier New"/>
              </a:rPr>
              <a:t>лесопотерь</a:t>
            </a:r>
            <a:r>
              <a:rPr lang="ru-RU" sz="1700" dirty="0" smtClean="0">
                <a:solidFill>
                  <a:srgbClr val="000000"/>
                </a:solidFill>
                <a:effectLst/>
                <a:latin typeface="Times New Roman"/>
                <a:ea typeface="Courier New"/>
              </a:rPr>
              <a:t>. Решение </a:t>
            </a:r>
            <a:r>
              <a:rPr lang="ru-RU" sz="1700" dirty="0" err="1" smtClean="0">
                <a:solidFill>
                  <a:srgbClr val="000000"/>
                </a:solidFill>
                <a:effectLst/>
                <a:latin typeface="Times New Roman"/>
                <a:ea typeface="Courier New"/>
              </a:rPr>
              <a:t>лесопожарной</a:t>
            </a:r>
            <a:r>
              <a:rPr lang="ru-RU" sz="1700" dirty="0" smtClean="0">
                <a:solidFill>
                  <a:srgbClr val="000000"/>
                </a:solidFill>
                <a:effectLst/>
                <a:latin typeface="Times New Roman"/>
                <a:ea typeface="Courier New"/>
              </a:rPr>
              <a:t> проблемы связано с решением целого ряда организационных и технических проблем и в первую очередь с проведением противопожарных и профилактических работ, проводимых в плановом порядке и направленных на предупреждение возникновения, распространения и развития лесных пожаров. Мероприятия по предупреждению распространения лесных пожаров предусматривают осуществление ряда лесоводческих мероприятий (санитарные рубки, очистка мест рубок леса и др.), а также проведение специальных мероприятий по созданию системы противопожарных барьеров в лесу и строительству различных противопожарных объектов. </a:t>
            </a:r>
            <a:endParaRPr lang="ru-RU" sz="1700" dirty="0" smtClean="0">
              <a:solidFill>
                <a:srgbClr val="000000"/>
              </a:solidFill>
              <a:effectLst/>
              <a:latin typeface="Courier New"/>
              <a:ea typeface="Courier New"/>
            </a:endParaRPr>
          </a:p>
          <a:p>
            <a:pPr indent="450215" algn="just">
              <a:spcAft>
                <a:spcPts val="0"/>
              </a:spcAft>
            </a:pPr>
            <a:r>
              <a:rPr lang="ru-RU" sz="1700" b="1" dirty="0" smtClean="0">
                <a:solidFill>
                  <a:srgbClr val="000000"/>
                </a:solidFill>
                <a:effectLst/>
                <a:latin typeface="Times New Roman"/>
                <a:ea typeface="Courier New"/>
              </a:rPr>
              <a:t>Организация тушения лесных пожаров</a:t>
            </a:r>
            <a:r>
              <a:rPr lang="ru-RU" sz="1700" dirty="0" smtClean="0">
                <a:solidFill>
                  <a:srgbClr val="000000"/>
                </a:solidFill>
                <a:effectLst/>
                <a:latin typeface="Times New Roman"/>
                <a:ea typeface="Courier New"/>
              </a:rPr>
              <a:t>. Как показывает опыт, в борьбе с лесными пожарами большое значение имеет фактор времени. От обнаружения лесного пожара до принятия решения по его ликвидации должно затрачиваться минимальное время. При этом важнейшей задачей является организация и подготовка сил и средств пожаротушения. При направлении для тушения пожаров необходимых сил и средств необходимо учитывать возможную силу и скорость распространения пожара и, особенно, степень пожарной опасности. </a:t>
            </a:r>
            <a:endParaRPr lang="ru-RU" sz="1700" dirty="0">
              <a:solidFill>
                <a:srgbClr val="000000"/>
              </a:solidFill>
              <a:effectLst/>
              <a:latin typeface="Courier New"/>
              <a:ea typeface="Courier New"/>
            </a:endParaRPr>
          </a:p>
        </p:txBody>
      </p:sp>
    </p:spTree>
    <p:extLst>
      <p:ext uri="{BB962C8B-B14F-4D97-AF65-F5344CB8AC3E}">
        <p14:creationId xmlns:p14="http://schemas.microsoft.com/office/powerpoint/2010/main" val="170950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2185"/>
            <a:ext cx="8856984" cy="5670783"/>
          </a:xfrm>
          <a:prstGeom prst="rect">
            <a:avLst/>
          </a:prstGeom>
        </p:spPr>
        <p:txBody>
          <a:bodyPr wrap="square">
            <a:spAutoFit/>
          </a:bodyPr>
          <a:lstStyle/>
          <a:p>
            <a:pPr indent="450215" algn="just">
              <a:spcAft>
                <a:spcPts val="0"/>
              </a:spcAft>
            </a:pPr>
            <a:r>
              <a:rPr lang="ru-RU" sz="1450" dirty="0" smtClean="0">
                <a:solidFill>
                  <a:srgbClr val="000000"/>
                </a:solidFill>
                <a:effectLst/>
                <a:latin typeface="Times New Roman"/>
                <a:ea typeface="Courier New"/>
              </a:rPr>
              <a:t>При тушении крупных пожаров необходимо максимально использовать уже имеющиеся в лесу рубежи и преграды, а также учитывать различную </a:t>
            </a:r>
            <a:r>
              <a:rPr lang="ru-RU" sz="1450" dirty="0" err="1" smtClean="0">
                <a:solidFill>
                  <a:srgbClr val="000000"/>
                </a:solidFill>
                <a:effectLst/>
                <a:latin typeface="Times New Roman"/>
                <a:ea typeface="Courier New"/>
              </a:rPr>
              <a:t>горимость</a:t>
            </a:r>
            <a:r>
              <a:rPr lang="ru-RU" sz="1450" dirty="0" smtClean="0">
                <a:solidFill>
                  <a:srgbClr val="000000"/>
                </a:solidFill>
                <a:effectLst/>
                <a:latin typeface="Times New Roman"/>
                <a:ea typeface="Courier New"/>
              </a:rPr>
              <a:t> окружающих пожар участков, оперативно маневрировать силами и средствами, сосредоточивая их в первую очередь на умело выбранных "ключевых позициях", отрезая огню путь в наиболее опасные в пожарном отношении и ценные насаждения. </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Крупные пожары обычно действуют на фоне вспышки большого количества меньших по размеру пожаров. Обнаружение лесных пожаров в основном осуществляется с наблюдательных наземных пунктов, а также при авиационном и наземном патрулировании лесов. </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Работы по тушению крупного пожара можно разделить на следующие этапы: </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 разведка пожара; локализация пожара, т.е. устранение возможностей нового распространения пожара; </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 ликвидация пожара, т.е. </a:t>
            </a:r>
            <a:r>
              <a:rPr lang="ru-RU" sz="1450" dirty="0" err="1" smtClean="0">
                <a:solidFill>
                  <a:srgbClr val="000000"/>
                </a:solidFill>
                <a:effectLst/>
                <a:latin typeface="Times New Roman"/>
                <a:ea typeface="Courier New"/>
              </a:rPr>
              <a:t>дотушивание</a:t>
            </a:r>
            <a:r>
              <a:rPr lang="ru-RU" sz="1450" dirty="0" smtClean="0">
                <a:solidFill>
                  <a:srgbClr val="000000"/>
                </a:solidFill>
                <a:effectLst/>
                <a:latin typeface="Times New Roman"/>
                <a:ea typeface="Courier New"/>
              </a:rPr>
              <a:t> очагов горения; </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 </a:t>
            </a:r>
            <a:r>
              <a:rPr lang="ru-RU" sz="1450" dirty="0" err="1" smtClean="0">
                <a:solidFill>
                  <a:srgbClr val="000000"/>
                </a:solidFill>
                <a:effectLst/>
                <a:latin typeface="Times New Roman"/>
                <a:ea typeface="Courier New"/>
              </a:rPr>
              <a:t>окарауливание</a:t>
            </a:r>
            <a:r>
              <a:rPr lang="ru-RU" sz="1450" dirty="0" smtClean="0">
                <a:solidFill>
                  <a:srgbClr val="000000"/>
                </a:solidFill>
                <a:effectLst/>
                <a:latin typeface="Times New Roman"/>
                <a:ea typeface="Courier New"/>
              </a:rPr>
              <a:t> пожарищ. </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Наиболее сложной и трудоемкой является локализация пожара. Как правило, локализация лесного пожара проводится в два этапа. На первом этапе осуществляется остановка распространения пожара путем непосредственного воздействия на его горящую кромку. На втором - производится прокладка заградительных полос и канав, обрабатываются периферийные области пожара с целью исключения возможности возобновления его распространения. </a:t>
            </a:r>
            <a:endParaRPr lang="ru-RU" sz="1450" dirty="0" smtClean="0">
              <a:solidFill>
                <a:srgbClr val="000000"/>
              </a:solidFill>
              <a:effectLst/>
              <a:latin typeface="Courier New"/>
              <a:ea typeface="Courier New"/>
            </a:endParaRPr>
          </a:p>
          <a:p>
            <a:pPr indent="450215" algn="just">
              <a:spcAft>
                <a:spcPts val="0"/>
              </a:spcAft>
            </a:pPr>
            <a:r>
              <a:rPr lang="ru-RU" sz="1450" dirty="0" smtClean="0">
                <a:solidFill>
                  <a:srgbClr val="000000"/>
                </a:solidFill>
                <a:effectLst/>
                <a:latin typeface="Times New Roman"/>
                <a:ea typeface="Courier New"/>
              </a:rPr>
              <a:t>Локализованными считаются только те пожары, вокруг которых проложены заградительные полосы, либо когда имеется полная уверенность, что другие применявшиеся способы локализации пожаров не менее надежно исключают возможность их возобновления. </a:t>
            </a:r>
            <a:endParaRPr lang="ru-RU" sz="1450" dirty="0" smtClean="0">
              <a:solidFill>
                <a:srgbClr val="000000"/>
              </a:solidFill>
              <a:effectLst/>
              <a:latin typeface="Courier New"/>
              <a:ea typeface="Courier New"/>
            </a:endParaRPr>
          </a:p>
          <a:p>
            <a:pPr indent="450215" algn="just">
              <a:spcAft>
                <a:spcPts val="0"/>
              </a:spcAft>
            </a:pPr>
            <a:r>
              <a:rPr lang="ru-RU" sz="1450" dirty="0" err="1" smtClean="0">
                <a:solidFill>
                  <a:srgbClr val="000000"/>
                </a:solidFill>
                <a:effectLst/>
                <a:latin typeface="Times New Roman"/>
                <a:ea typeface="Courier New"/>
              </a:rPr>
              <a:t>Дотушивание</a:t>
            </a:r>
            <a:r>
              <a:rPr lang="ru-RU" sz="1450" dirty="0" smtClean="0">
                <a:solidFill>
                  <a:srgbClr val="000000"/>
                </a:solidFill>
                <a:effectLst/>
                <a:latin typeface="Times New Roman"/>
                <a:ea typeface="Courier New"/>
              </a:rPr>
              <a:t> пожара заключается в ликвидации очагов горения, оставшихся на пройденной пожаром площади, после его локализации. </a:t>
            </a:r>
            <a:r>
              <a:rPr lang="ru-RU" sz="1450" dirty="0" err="1" smtClean="0">
                <a:solidFill>
                  <a:srgbClr val="000000"/>
                </a:solidFill>
                <a:effectLst/>
                <a:latin typeface="Times New Roman"/>
                <a:ea typeface="Courier New"/>
              </a:rPr>
              <a:t>Окарауливание</a:t>
            </a:r>
            <a:r>
              <a:rPr lang="ru-RU" sz="1450" dirty="0" smtClean="0">
                <a:solidFill>
                  <a:srgbClr val="000000"/>
                </a:solidFill>
                <a:effectLst/>
                <a:latin typeface="Times New Roman"/>
                <a:ea typeface="Courier New"/>
              </a:rPr>
              <a:t> пожарища состоит в непрерывном или периодическом осмотре пройденной пожаром площади и, в особенности, кромки пожара, с целью предотвратить возобновление распространения пожара. </a:t>
            </a:r>
            <a:r>
              <a:rPr lang="ru-RU" sz="1450" dirty="0" err="1" smtClean="0">
                <a:solidFill>
                  <a:srgbClr val="000000"/>
                </a:solidFill>
                <a:effectLst/>
                <a:latin typeface="Times New Roman"/>
                <a:ea typeface="Courier New"/>
              </a:rPr>
              <a:t>Окарауливание</a:t>
            </a:r>
            <a:r>
              <a:rPr lang="ru-RU" sz="1450" dirty="0" smtClean="0">
                <a:solidFill>
                  <a:srgbClr val="000000"/>
                </a:solidFill>
                <a:effectLst/>
                <a:latin typeface="Times New Roman"/>
                <a:ea typeface="Courier New"/>
              </a:rPr>
              <a:t> пожарищ производится путем систематических обходов по полосе локализации. Продолжительность </a:t>
            </a:r>
            <a:r>
              <a:rPr lang="ru-RU" sz="1450" dirty="0" err="1" smtClean="0">
                <a:solidFill>
                  <a:srgbClr val="000000"/>
                </a:solidFill>
                <a:effectLst/>
                <a:latin typeface="Times New Roman"/>
                <a:ea typeface="Courier New"/>
              </a:rPr>
              <a:t>окарауливания</a:t>
            </a:r>
            <a:r>
              <a:rPr lang="ru-RU" sz="1450" dirty="0" smtClean="0">
                <a:solidFill>
                  <a:srgbClr val="000000"/>
                </a:solidFill>
                <a:effectLst/>
                <a:latin typeface="Times New Roman"/>
                <a:ea typeface="Courier New"/>
              </a:rPr>
              <a:t> определяется в зависимости от условий погоды. </a:t>
            </a:r>
            <a:endParaRPr lang="ru-RU" sz="1450" dirty="0">
              <a:solidFill>
                <a:srgbClr val="000000"/>
              </a:solidFill>
              <a:effectLst/>
              <a:latin typeface="Courier New"/>
              <a:ea typeface="Courier New"/>
            </a:endParaRPr>
          </a:p>
        </p:txBody>
      </p:sp>
    </p:spTree>
    <p:extLst>
      <p:ext uri="{BB962C8B-B14F-4D97-AF65-F5344CB8AC3E}">
        <p14:creationId xmlns:p14="http://schemas.microsoft.com/office/powerpoint/2010/main" val="1162462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21134"/>
            <a:ext cx="8856984" cy="5693866"/>
          </a:xfrm>
          <a:prstGeom prst="rect">
            <a:avLst/>
          </a:prstGeom>
        </p:spPr>
        <p:txBody>
          <a:bodyPr wrap="square">
            <a:spAutoFit/>
          </a:bodyPr>
          <a:lstStyle/>
          <a:p>
            <a:pPr indent="450215" algn="just">
              <a:spcAft>
                <a:spcPts val="0"/>
              </a:spcAft>
            </a:pPr>
            <a:r>
              <a:rPr lang="ru-RU" sz="1400" dirty="0" smtClean="0">
                <a:solidFill>
                  <a:srgbClr val="000000"/>
                </a:solidFill>
                <a:effectLst/>
                <a:latin typeface="Times New Roman"/>
                <a:ea typeface="Courier New"/>
              </a:rPr>
              <a:t>При тушении лесных пожаров применяются следующие способы и технические средства: захлестывание огня по кромке пожара ветками; засыпка кромки пожара грунтом; прокладка на пути распространения пожара заградительных и минерализованных полос (канав); пуск отжига (встречного низового и верхового огня); тушение горящей кромки водой; применение химических веществ; искусственное вырывание осадков из облаков.</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Заградительной называют полосу местности, с поверхности которой удалены лесные насаждения и горючие материалы, минерализованной - полосу местности, с которой удалены также и травяная растительность, лесная подстилка вплоть до минерального слоя почвы. </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Выбор способов и технических средств для тушения пожаров зависит от вида, силы и скорости распространения пожара, природной обстановки, наличия сил и средств пожаротушения и намеченных приемов тушения.</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Одним из способов борьбы с лесными пожарами является отжиг - искусственно вызванный контролируемый огонь, направленный в сторону пожара. Пуск отжига производится от имеющихся на лесной площади рубежей (дорог, троп, ручьев, минерализованных полос и др.), а при отсутствии таких преград - от опорных полос, специально проложенных с помощью взрывчатых веществ, техники или растворов химических веществ. Ширина опорных полос 0,3-0,5 м и более. </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Перед началом отжига срезают и убирают в сторону подросток подлесок. Молодняк хвойных пород </a:t>
            </a:r>
            <a:r>
              <a:rPr lang="ru-RU" sz="1400" b="1" dirty="0" smtClean="0">
                <a:solidFill>
                  <a:srgbClr val="000000"/>
                </a:solidFill>
                <a:effectLst/>
                <a:latin typeface="Times New Roman"/>
                <a:ea typeface="Courier New"/>
              </a:rPr>
              <a:t>Меры защиты.</a:t>
            </a:r>
            <a:r>
              <a:rPr lang="ru-RU" sz="1400" dirty="0" smtClean="0">
                <a:solidFill>
                  <a:srgbClr val="000000"/>
                </a:solidFill>
                <a:effectLst/>
                <a:latin typeface="Times New Roman"/>
                <a:ea typeface="Courier New"/>
              </a:rPr>
              <a:t> Опасность лесных пожаров для людей связана не только с прямым действием огня, но и большой вероятностью отравления из-за сильного </a:t>
            </a:r>
            <a:r>
              <a:rPr lang="ru-RU" sz="1400" dirty="0" err="1" smtClean="0">
                <a:solidFill>
                  <a:srgbClr val="000000"/>
                </a:solidFill>
                <a:effectLst/>
                <a:latin typeface="Times New Roman"/>
                <a:ea typeface="Courier New"/>
              </a:rPr>
              <a:t>обескислороживания</a:t>
            </a:r>
            <a:r>
              <a:rPr lang="ru-RU" sz="1400" dirty="0" smtClean="0">
                <a:solidFill>
                  <a:srgbClr val="000000"/>
                </a:solidFill>
                <a:effectLst/>
                <a:latin typeface="Times New Roman"/>
                <a:ea typeface="Courier New"/>
              </a:rPr>
              <a:t> атмосферного воздуха, резкого повышения концентрации угарного газа, окиси углерода и других вредных примесей. Поэтому основными мерами защиты населения от лесных пожаров являются: </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 спасение людей и сельскохозяйственных животных с отрезанной огнем территории; </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 исключение пребывания людей в зоне пожара путем проведения эвакуации из населенных пунктов, объектов и мест отдыха; </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 ограничение въезда в пожароопасные районы; </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 тушение пожаров; </a:t>
            </a:r>
            <a:endParaRPr lang="ru-RU" sz="1400" dirty="0" smtClean="0">
              <a:solidFill>
                <a:srgbClr val="000000"/>
              </a:solidFill>
              <a:effectLst/>
              <a:latin typeface="Courier New"/>
              <a:ea typeface="Courier New"/>
            </a:endParaRPr>
          </a:p>
          <a:p>
            <a:pPr indent="450215" algn="just">
              <a:spcAft>
                <a:spcPts val="0"/>
              </a:spcAft>
            </a:pPr>
            <a:r>
              <a:rPr lang="ru-RU" sz="1400" dirty="0" smtClean="0">
                <a:solidFill>
                  <a:srgbClr val="000000"/>
                </a:solidFill>
                <a:effectLst/>
                <a:latin typeface="Times New Roman"/>
                <a:ea typeface="Courier New"/>
              </a:rPr>
              <a:t>- обеспечение безопасного ведения работ по тушению пожаров.</a:t>
            </a:r>
            <a:endParaRPr lang="ru-RU" sz="1400" dirty="0">
              <a:solidFill>
                <a:srgbClr val="000000"/>
              </a:solidFill>
              <a:effectLst/>
              <a:latin typeface="Courier New"/>
              <a:ea typeface="Courier New"/>
            </a:endParaRPr>
          </a:p>
        </p:txBody>
      </p:sp>
    </p:spTree>
    <p:extLst>
      <p:ext uri="{BB962C8B-B14F-4D97-AF65-F5344CB8AC3E}">
        <p14:creationId xmlns:p14="http://schemas.microsoft.com/office/powerpoint/2010/main" val="2743800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13" y="121196"/>
            <a:ext cx="8915783" cy="5559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1514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5008" y="121196"/>
            <a:ext cx="8928992" cy="5401479"/>
          </a:xfrm>
          <a:prstGeom prst="rect">
            <a:avLst/>
          </a:prstGeom>
        </p:spPr>
        <p:txBody>
          <a:bodyPr wrap="square">
            <a:spAutoFit/>
          </a:bodyPr>
          <a:lstStyle/>
          <a:p>
            <a:pPr marL="4763" indent="469900" algn="ctr">
              <a:spcAft>
                <a:spcPts val="0"/>
              </a:spcAft>
            </a:pPr>
            <a:r>
              <a:rPr lang="ru-RU" sz="1500" b="1" dirty="0" smtClean="0">
                <a:solidFill>
                  <a:srgbClr val="000000"/>
                </a:solidFill>
                <a:effectLst/>
                <a:latin typeface="Times New Roman"/>
                <a:ea typeface="Courier New"/>
              </a:rPr>
              <a:t>Контрольные вопросы:</a:t>
            </a:r>
            <a:endParaRPr lang="ru-RU" sz="1500" dirty="0" smtClean="0">
              <a:solidFill>
                <a:srgbClr val="000000"/>
              </a:solidFill>
              <a:effectLst/>
              <a:latin typeface="Courier New"/>
              <a:ea typeface="Courier New"/>
            </a:endParaRPr>
          </a:p>
          <a:p>
            <a:pPr marL="4763" lvl="0" indent="469900" algn="just">
              <a:spcAft>
                <a:spcPts val="0"/>
              </a:spcAft>
              <a:buClr>
                <a:srgbClr val="000000"/>
              </a:buClr>
              <a:buSzPts val="1600"/>
              <a:buFont typeface="+mj-lt"/>
              <a:buAutoNum type="arabicPeriod"/>
            </a:pPr>
            <a:r>
              <a:rPr lang="ru-RU" sz="1500" u="none" strike="noStrike" spc="0" dirty="0" smtClean="0">
                <a:solidFill>
                  <a:srgbClr val="000000"/>
                </a:solidFill>
                <a:effectLst/>
                <a:latin typeface="Times New Roman"/>
                <a:ea typeface="Times New Roman"/>
                <a:cs typeface="Times New Roman"/>
              </a:rPr>
              <a:t>Дайте понятие чрезвычайной ситуации?</a:t>
            </a:r>
          </a:p>
          <a:p>
            <a:pPr marL="4763" lvl="0" indent="469900" algn="just">
              <a:spcAft>
                <a:spcPts val="0"/>
              </a:spcAft>
              <a:buClr>
                <a:srgbClr val="000000"/>
              </a:buClr>
              <a:buSzPts val="1600"/>
              <a:buFont typeface="+mj-lt"/>
              <a:buAutoNum type="arabicPeriod"/>
            </a:pPr>
            <a:r>
              <a:rPr lang="ru-RU" sz="1500" u="none" strike="noStrike" spc="0" dirty="0" smtClean="0">
                <a:solidFill>
                  <a:srgbClr val="000000"/>
                </a:solidFill>
                <a:effectLst/>
                <a:latin typeface="Times New Roman"/>
                <a:ea typeface="Times New Roman"/>
                <a:cs typeface="Times New Roman"/>
              </a:rPr>
              <a:t>В каком году было принято постановление Кабинета Министров Республики Узбекистан «О классификации чрезвычайных ситуаций техногенного, природного и экологического характеров»?</a:t>
            </a:r>
          </a:p>
          <a:p>
            <a:pPr marL="4763" lvl="0" indent="469900" algn="just">
              <a:spcAft>
                <a:spcPts val="0"/>
              </a:spcAft>
              <a:buClr>
                <a:srgbClr val="000000"/>
              </a:buClr>
              <a:buSzPts val="1600"/>
              <a:buFont typeface="+mj-lt"/>
              <a:buAutoNum type="arabicPeriod" startAt="2"/>
            </a:pPr>
            <a:r>
              <a:rPr lang="ru-RU" sz="1500" u="none" strike="noStrike" spc="0" dirty="0" smtClean="0">
                <a:solidFill>
                  <a:srgbClr val="000000"/>
                </a:solidFill>
                <a:effectLst/>
                <a:latin typeface="Times New Roman"/>
                <a:ea typeface="Times New Roman"/>
                <a:cs typeface="Times New Roman"/>
              </a:rPr>
              <a:t>На какие группы подразделяются чрезвычайные ситуации по масштабу?</a:t>
            </a:r>
          </a:p>
          <a:p>
            <a:pPr marL="4763" lvl="0" indent="469900" algn="just">
              <a:spcAft>
                <a:spcPts val="0"/>
              </a:spcAft>
              <a:buClr>
                <a:srgbClr val="000000"/>
              </a:buClr>
              <a:buSzPts val="1600"/>
              <a:buFont typeface="+mj-lt"/>
              <a:buAutoNum type="arabicPeriod" startAt="2"/>
            </a:pPr>
            <a:r>
              <a:rPr lang="ru-RU" sz="1500" u="none" strike="noStrike" spc="0" dirty="0" smtClean="0">
                <a:solidFill>
                  <a:srgbClr val="000000"/>
                </a:solidFill>
                <a:effectLst/>
                <a:latin typeface="Times New Roman"/>
                <a:ea typeface="Times New Roman"/>
                <a:cs typeface="Times New Roman"/>
              </a:rPr>
              <a:t>На какие группы подразделяются чрезвычайные ситуации по причинам возникновения?</a:t>
            </a:r>
          </a:p>
          <a:p>
            <a:pPr marL="4763" lvl="0" indent="469900" algn="just">
              <a:spcAft>
                <a:spcPts val="0"/>
              </a:spcAft>
              <a:buClr>
                <a:srgbClr val="000000"/>
              </a:buClr>
              <a:buSzPts val="1600"/>
              <a:buFont typeface="+mj-lt"/>
              <a:buAutoNum type="arabicPeriod" startAt="2"/>
            </a:pPr>
            <a:r>
              <a:rPr lang="ru-RU" sz="1500" u="none" strike="noStrike" spc="0" dirty="0" smtClean="0">
                <a:solidFill>
                  <a:srgbClr val="000000"/>
                </a:solidFill>
                <a:effectLst/>
                <a:latin typeface="Times New Roman"/>
                <a:ea typeface="Times New Roman"/>
                <a:cs typeface="Times New Roman"/>
              </a:rPr>
              <a:t>Какие существуют структурные организации гражданской защиты?</a:t>
            </a:r>
          </a:p>
          <a:p>
            <a:pPr marL="4763" lvl="0" indent="469900" algn="just">
              <a:spcAft>
                <a:spcPts val="0"/>
              </a:spcAft>
              <a:buClr>
                <a:srgbClr val="000000"/>
              </a:buClr>
              <a:buSzPts val="1600"/>
              <a:buFont typeface="+mj-lt"/>
              <a:buAutoNum type="arabicPeriod" startAt="2"/>
            </a:pPr>
            <a:r>
              <a:rPr lang="ru-RU" sz="1500" u="none" strike="noStrike" spc="0" dirty="0" smtClean="0">
                <a:solidFill>
                  <a:srgbClr val="000000"/>
                </a:solidFill>
                <a:effectLst/>
                <a:latin typeface="Times New Roman"/>
                <a:ea typeface="Times New Roman"/>
                <a:cs typeface="Times New Roman"/>
              </a:rPr>
              <a:t>В каком году был принят закон «О защите населения и территорий от ЧС природного и техногенного характера»?</a:t>
            </a:r>
          </a:p>
          <a:p>
            <a:pPr marL="4763" indent="469900" algn="ctr">
              <a:spcAft>
                <a:spcPts val="0"/>
              </a:spcAft>
            </a:pPr>
            <a:r>
              <a:rPr lang="ru-RU" sz="1500" b="1" dirty="0" smtClean="0">
                <a:solidFill>
                  <a:srgbClr val="000000"/>
                </a:solidFill>
                <a:effectLst/>
                <a:latin typeface="Times New Roman"/>
                <a:ea typeface="Times New Roman"/>
              </a:rPr>
              <a:t>Список рекомендуемой литературы:</a:t>
            </a:r>
            <a:endParaRPr lang="ru-RU" sz="1500" b="1" dirty="0" smtClean="0">
              <a:effectLst/>
              <a:latin typeface="Times New Roman"/>
              <a:ea typeface="Times New Roman"/>
            </a:endParaRPr>
          </a:p>
          <a:p>
            <a:pPr marL="4763" indent="469900" algn="just">
              <a:spcAft>
                <a:spcPts val="0"/>
              </a:spcAft>
            </a:pPr>
            <a:r>
              <a:rPr lang="ru-RU" sz="1500" dirty="0" smtClean="0">
                <a:solidFill>
                  <a:srgbClr val="000000"/>
                </a:solidFill>
                <a:effectLst/>
                <a:latin typeface="Times New Roman"/>
                <a:ea typeface="Courier New"/>
              </a:rPr>
              <a:t>1. Каримов И.А. </a:t>
            </a:r>
            <a:r>
              <a:rPr lang="ru-RU" sz="1500" dirty="0" err="1" smtClean="0">
                <a:solidFill>
                  <a:srgbClr val="000000"/>
                </a:solidFill>
                <a:effectLst/>
                <a:latin typeface="Times New Roman"/>
                <a:ea typeface="Courier New"/>
              </a:rPr>
              <a:t>Узбекистон</a:t>
            </a:r>
            <a:r>
              <a:rPr lang="ru-RU" sz="1500" dirty="0" smtClean="0">
                <a:solidFill>
                  <a:srgbClr val="000000"/>
                </a:solidFill>
                <a:effectLst/>
                <a:latin typeface="Times New Roman"/>
                <a:ea typeface="Courier New"/>
              </a:rPr>
              <a:t> </a:t>
            </a:r>
            <a:r>
              <a:rPr lang="ru-RU" sz="1500" dirty="0" err="1" smtClean="0">
                <a:solidFill>
                  <a:srgbClr val="000000"/>
                </a:solidFill>
                <a:effectLst/>
                <a:latin typeface="Times New Roman"/>
                <a:ea typeface="Courier New"/>
              </a:rPr>
              <a:t>буюк</a:t>
            </a:r>
            <a:r>
              <a:rPr lang="ru-RU" sz="1500" dirty="0" smtClean="0">
                <a:solidFill>
                  <a:srgbClr val="000000"/>
                </a:solidFill>
                <a:effectLst/>
                <a:latin typeface="Times New Roman"/>
                <a:ea typeface="Courier New"/>
              </a:rPr>
              <a:t> </a:t>
            </a:r>
            <a:r>
              <a:rPr lang="ru-RU" sz="1500" dirty="0" err="1" smtClean="0">
                <a:solidFill>
                  <a:srgbClr val="000000"/>
                </a:solidFill>
                <a:effectLst/>
                <a:latin typeface="Times New Roman"/>
                <a:ea typeface="Courier New"/>
              </a:rPr>
              <a:t>келажак</a:t>
            </a:r>
            <a:r>
              <a:rPr lang="ru-RU" sz="1500" dirty="0" smtClean="0">
                <a:solidFill>
                  <a:srgbClr val="000000"/>
                </a:solidFill>
                <a:effectLst/>
                <a:latin typeface="Times New Roman"/>
                <a:ea typeface="Courier New"/>
              </a:rPr>
              <a:t> сари. Т.: «Уз- </a:t>
            </a:r>
            <a:r>
              <a:rPr lang="ru-RU" sz="1500" dirty="0" err="1" smtClean="0">
                <a:solidFill>
                  <a:srgbClr val="000000"/>
                </a:solidFill>
                <a:effectLst/>
                <a:latin typeface="Times New Roman"/>
                <a:ea typeface="Courier New"/>
              </a:rPr>
              <a:t>бекистон</a:t>
            </a:r>
            <a:r>
              <a:rPr lang="ru-RU" sz="1500" dirty="0" smtClean="0">
                <a:solidFill>
                  <a:srgbClr val="000000"/>
                </a:solidFill>
                <a:effectLst/>
                <a:latin typeface="Times New Roman"/>
                <a:ea typeface="Courier New"/>
              </a:rPr>
              <a:t>». 1998. 684 б.</a:t>
            </a:r>
            <a:endParaRPr lang="ru-RU" sz="1500" dirty="0" smtClean="0">
              <a:solidFill>
                <a:srgbClr val="000000"/>
              </a:solidFill>
              <a:effectLst/>
              <a:latin typeface="Courier New"/>
              <a:ea typeface="Courier New"/>
            </a:endParaRPr>
          </a:p>
          <a:p>
            <a:pPr marL="4763" lvl="0" indent="469900" algn="just">
              <a:spcAft>
                <a:spcPts val="0"/>
              </a:spcAft>
              <a:buClr>
                <a:srgbClr val="000000"/>
              </a:buClr>
              <a:buSzPts val="1600"/>
              <a:buFont typeface="+mj-lt"/>
              <a:buAutoNum type="arabicPeriod" startAt="2"/>
              <a:tabLst>
                <a:tab pos="655320" algn="l"/>
              </a:tabLst>
            </a:pPr>
            <a:r>
              <a:rPr lang="ru-RU" sz="1500" u="none" strike="noStrike" spc="0" dirty="0" smtClean="0">
                <a:solidFill>
                  <a:srgbClr val="000000"/>
                </a:solidFill>
                <a:effectLst/>
                <a:latin typeface="Times New Roman"/>
                <a:ea typeface="Times New Roman"/>
                <a:cs typeface="Times New Roman"/>
              </a:rPr>
              <a:t>Белов С.В., </a:t>
            </a:r>
            <a:r>
              <a:rPr lang="ru-RU" sz="1500" u="none" strike="noStrike" spc="0" dirty="0" err="1" smtClean="0">
                <a:solidFill>
                  <a:srgbClr val="000000"/>
                </a:solidFill>
                <a:effectLst/>
                <a:latin typeface="Times New Roman"/>
                <a:ea typeface="Times New Roman"/>
                <a:cs typeface="Times New Roman"/>
              </a:rPr>
              <a:t>Девисилов</a:t>
            </a:r>
            <a:r>
              <a:rPr lang="ru-RU" sz="1500" u="none" strike="noStrike" spc="0" dirty="0" smtClean="0">
                <a:solidFill>
                  <a:srgbClr val="000000"/>
                </a:solidFill>
                <a:effectLst/>
                <a:latin typeface="Times New Roman"/>
                <a:ea typeface="Times New Roman"/>
                <a:cs typeface="Times New Roman"/>
              </a:rPr>
              <a:t> В.А. и др. Безопасность жизнедея­тельности. М.: «МГУ». 2003. 360 с.</a:t>
            </a:r>
          </a:p>
          <a:p>
            <a:pPr marL="4763" lvl="0" indent="469900" algn="just">
              <a:spcAft>
                <a:spcPts val="0"/>
              </a:spcAft>
              <a:buClr>
                <a:srgbClr val="000000"/>
              </a:buClr>
              <a:buSzPts val="1600"/>
              <a:buFont typeface="+mj-lt"/>
              <a:buAutoNum type="arabicPeriod" startAt="2"/>
              <a:tabLst>
                <a:tab pos="657860" algn="l"/>
              </a:tabLst>
            </a:pPr>
            <a:r>
              <a:rPr lang="ru-RU" sz="1500" u="none" strike="noStrike" spc="0" dirty="0" err="1" smtClean="0">
                <a:solidFill>
                  <a:srgbClr val="000000"/>
                </a:solidFill>
                <a:effectLst/>
                <a:latin typeface="Times New Roman"/>
                <a:ea typeface="Times New Roman"/>
                <a:cs typeface="Times New Roman"/>
              </a:rPr>
              <a:t>Фармонов</a:t>
            </a:r>
            <a:r>
              <a:rPr lang="ru-RU" sz="1500" u="none" strike="noStrike" spc="0" dirty="0" smtClean="0">
                <a:solidFill>
                  <a:srgbClr val="000000"/>
                </a:solidFill>
                <a:effectLst/>
                <a:latin typeface="Times New Roman"/>
                <a:ea typeface="Times New Roman"/>
                <a:cs typeface="Times New Roman"/>
              </a:rPr>
              <a:t> А.Е., </a:t>
            </a:r>
            <a:r>
              <a:rPr lang="ru-RU" sz="1500" u="none" strike="noStrike" spc="0" dirty="0" err="1" smtClean="0">
                <a:solidFill>
                  <a:srgbClr val="000000"/>
                </a:solidFill>
                <a:effectLst/>
                <a:latin typeface="Times New Roman"/>
                <a:ea typeface="Times New Roman"/>
                <a:cs typeface="Times New Roman"/>
              </a:rPr>
              <a:t>Игамбердиев</a:t>
            </a:r>
            <a:r>
              <a:rPr lang="ru-RU" sz="1500" u="none" strike="noStrike" spc="0" dirty="0" smtClean="0">
                <a:solidFill>
                  <a:srgbClr val="000000"/>
                </a:solidFill>
                <a:effectLst/>
                <a:latin typeface="Times New Roman"/>
                <a:ea typeface="Times New Roman"/>
                <a:cs typeface="Times New Roman"/>
              </a:rPr>
              <a:t> А.Р. </a:t>
            </a:r>
            <a:r>
              <a:rPr lang="ru-RU" sz="1500" u="none" strike="noStrike" spc="0" dirty="0" err="1" smtClean="0">
                <a:solidFill>
                  <a:srgbClr val="000000"/>
                </a:solidFill>
                <a:effectLst/>
                <a:latin typeface="Times New Roman"/>
                <a:ea typeface="Times New Roman"/>
                <a:cs typeface="Times New Roman"/>
              </a:rPr>
              <a:t>ва</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бошк</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Х,аёт</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фаолияти</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хавфсизлиги</a:t>
            </a:r>
            <a:r>
              <a:rPr lang="ru-RU" sz="1500" u="none" strike="noStrike" spc="0" dirty="0" smtClean="0">
                <a:solidFill>
                  <a:srgbClr val="000000"/>
                </a:solidFill>
                <a:effectLst/>
                <a:latin typeface="Times New Roman"/>
                <a:ea typeface="Times New Roman"/>
                <a:cs typeface="Times New Roman"/>
              </a:rPr>
              <a:t>. Т.: «Университет». 2006. 96 б.</a:t>
            </a:r>
          </a:p>
          <a:p>
            <a:pPr marL="4763" lvl="0" indent="469900" algn="just">
              <a:spcAft>
                <a:spcPts val="0"/>
              </a:spcAft>
              <a:buClr>
                <a:srgbClr val="000000"/>
              </a:buClr>
              <a:buSzPts val="1600"/>
              <a:buFont typeface="+mj-lt"/>
              <a:buAutoNum type="arabicPeriod" startAt="2"/>
              <a:tabLst>
                <a:tab pos="664210" algn="l"/>
              </a:tabLst>
            </a:pPr>
            <a:r>
              <a:rPr lang="ru-RU" sz="1500" u="none" strike="noStrike" spc="0" dirty="0" err="1" smtClean="0">
                <a:solidFill>
                  <a:srgbClr val="000000"/>
                </a:solidFill>
                <a:effectLst/>
                <a:latin typeface="Times New Roman"/>
                <a:ea typeface="Times New Roman"/>
                <a:cs typeface="Times New Roman"/>
              </a:rPr>
              <a:t>Эргашева</a:t>
            </a:r>
            <a:r>
              <a:rPr lang="ru-RU" sz="1500" u="none" strike="noStrike" spc="0" dirty="0" smtClean="0">
                <a:solidFill>
                  <a:srgbClr val="000000"/>
                </a:solidFill>
                <a:effectLst/>
                <a:latin typeface="Times New Roman"/>
                <a:ea typeface="Times New Roman"/>
                <a:cs typeface="Times New Roman"/>
              </a:rPr>
              <a:t> Г.С., Акбарова Г. О. </a:t>
            </a:r>
            <a:r>
              <a:rPr lang="ru-RU" sz="1500" u="none" strike="noStrike" spc="0" dirty="0" err="1" smtClean="0">
                <a:solidFill>
                  <a:srgbClr val="000000"/>
                </a:solidFill>
                <a:effectLst/>
                <a:latin typeface="Times New Roman"/>
                <a:ea typeface="Times New Roman"/>
                <a:cs typeface="Times New Roman"/>
              </a:rPr>
              <a:t>Фавкулодда</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вазиятларда</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ахо</a:t>
            </a:r>
            <a:r>
              <a:rPr lang="ru-RU" sz="1500" u="none" strike="noStrike" spc="0" dirty="0" smtClean="0">
                <a:solidFill>
                  <a:srgbClr val="000000"/>
                </a:solidFill>
                <a:effectLst/>
                <a:latin typeface="Times New Roman"/>
                <a:ea typeface="Times New Roman"/>
                <a:cs typeface="Times New Roman"/>
              </a:rPr>
              <a:t>- ли </a:t>
            </a:r>
            <a:r>
              <a:rPr lang="ru-RU" sz="1500" u="none" strike="noStrike" spc="0" dirty="0" err="1" smtClean="0">
                <a:solidFill>
                  <a:srgbClr val="000000"/>
                </a:solidFill>
                <a:effectLst/>
                <a:latin typeface="Times New Roman"/>
                <a:ea typeface="Times New Roman"/>
                <a:cs typeface="Times New Roman"/>
              </a:rPr>
              <a:t>ва</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худудларни</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мухофазаси</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асослари</a:t>
            </a:r>
            <a:r>
              <a:rPr lang="ru-RU" sz="1500" u="none" strike="noStrike" spc="0" dirty="0" smtClean="0">
                <a:solidFill>
                  <a:srgbClr val="000000"/>
                </a:solidFill>
                <a:effectLst/>
                <a:latin typeface="Times New Roman"/>
                <a:ea typeface="Times New Roman"/>
                <a:cs typeface="Times New Roman"/>
              </a:rPr>
              <a:t>. Педагогика </a:t>
            </a:r>
            <a:r>
              <a:rPr lang="ru-RU" sz="1500" u="none" strike="noStrike" spc="0" dirty="0" err="1" smtClean="0">
                <a:solidFill>
                  <a:srgbClr val="000000"/>
                </a:solidFill>
                <a:effectLst/>
                <a:latin typeface="Times New Roman"/>
                <a:ea typeface="Times New Roman"/>
                <a:cs typeface="Times New Roman"/>
              </a:rPr>
              <a:t>олий</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укув</a:t>
            </a:r>
            <a:r>
              <a:rPr lang="ru-RU" sz="1500" u="none" strike="noStrike" spc="0" dirty="0" smtClean="0">
                <a:solidFill>
                  <a:srgbClr val="000000"/>
                </a:solidFill>
                <a:effectLst/>
                <a:latin typeface="Times New Roman"/>
                <a:ea typeface="Times New Roman"/>
                <a:cs typeface="Times New Roman"/>
              </a:rPr>
              <a:t> юрт- лари биология </a:t>
            </a:r>
            <a:r>
              <a:rPr lang="ru-RU" sz="1500" u="none" strike="noStrike" spc="0" dirty="0" err="1" smtClean="0">
                <a:solidFill>
                  <a:srgbClr val="000000"/>
                </a:solidFill>
                <a:effectLst/>
                <a:latin typeface="Times New Roman"/>
                <a:ea typeface="Times New Roman"/>
                <a:cs typeface="Times New Roman"/>
              </a:rPr>
              <a:t>ва</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инсон</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хаётий</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фаолияти</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мухофазаси</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ихтисослиги</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талабалари</a:t>
            </a:r>
            <a:r>
              <a:rPr lang="ru-RU" sz="1500" u="none" strike="noStrike" spc="0" dirty="0" smtClean="0">
                <a:solidFill>
                  <a:srgbClr val="000000"/>
                </a:solidFill>
                <a:effectLst/>
                <a:latin typeface="Times New Roman"/>
                <a:ea typeface="Times New Roman"/>
                <a:cs typeface="Times New Roman"/>
              </a:rPr>
              <a:t> </a:t>
            </a:r>
            <a:r>
              <a:rPr lang="ru-RU" sz="1500" u="none" strike="noStrike" spc="0" dirty="0" err="1" smtClean="0">
                <a:solidFill>
                  <a:srgbClr val="000000"/>
                </a:solidFill>
                <a:effectLst/>
                <a:latin typeface="Times New Roman"/>
                <a:ea typeface="Times New Roman"/>
                <a:cs typeface="Times New Roman"/>
              </a:rPr>
              <a:t>учун</a:t>
            </a:r>
            <a:r>
              <a:rPr lang="ru-RU" sz="1500" u="none" strike="noStrike" spc="0" dirty="0" smtClean="0">
                <a:solidFill>
                  <a:srgbClr val="000000"/>
                </a:solidFill>
                <a:effectLst/>
                <a:latin typeface="Times New Roman"/>
                <a:ea typeface="Times New Roman"/>
                <a:cs typeface="Times New Roman"/>
              </a:rPr>
              <a:t> методик </a:t>
            </a:r>
            <a:r>
              <a:rPr lang="ru-RU" sz="1500" u="none" strike="noStrike" spc="0" dirty="0" err="1" smtClean="0">
                <a:solidFill>
                  <a:srgbClr val="000000"/>
                </a:solidFill>
                <a:effectLst/>
                <a:latin typeface="Times New Roman"/>
                <a:ea typeface="Times New Roman"/>
                <a:cs typeface="Times New Roman"/>
              </a:rPr>
              <a:t>кулланма</a:t>
            </a:r>
            <a:r>
              <a:rPr lang="ru-RU" sz="1500" u="none" strike="noStrike" spc="0" dirty="0" smtClean="0">
                <a:solidFill>
                  <a:srgbClr val="000000"/>
                </a:solidFill>
                <a:effectLst/>
                <a:latin typeface="Times New Roman"/>
                <a:ea typeface="Times New Roman"/>
                <a:cs typeface="Times New Roman"/>
              </a:rPr>
              <a:t>. </a:t>
            </a:r>
            <a:r>
              <a:rPr lang="en-US" sz="1500" u="none" strike="noStrike" spc="0" dirty="0" smtClean="0">
                <a:solidFill>
                  <a:srgbClr val="000000"/>
                </a:solidFill>
                <a:effectLst/>
                <a:latin typeface="Times New Roman"/>
                <a:ea typeface="Times New Roman"/>
                <a:cs typeface="Times New Roman"/>
              </a:rPr>
              <a:t>I-II </a:t>
            </a:r>
            <a:r>
              <a:rPr lang="ru-RU" sz="1500" u="none" strike="noStrike" spc="0" dirty="0" err="1" smtClean="0">
                <a:solidFill>
                  <a:srgbClr val="000000"/>
                </a:solidFill>
                <a:effectLst/>
                <a:latin typeface="Times New Roman"/>
                <a:ea typeface="Times New Roman"/>
                <a:cs typeface="Times New Roman"/>
              </a:rPr>
              <a:t>кисм</a:t>
            </a:r>
            <a:r>
              <a:rPr lang="ru-RU" sz="1500" u="none" strike="noStrike" spc="0" dirty="0" smtClean="0">
                <a:solidFill>
                  <a:srgbClr val="000000"/>
                </a:solidFill>
                <a:effectLst/>
                <a:latin typeface="Times New Roman"/>
                <a:ea typeface="Times New Roman"/>
                <a:cs typeface="Times New Roman"/>
              </a:rPr>
              <a:t>. Т. 2009.112 б.</a:t>
            </a:r>
          </a:p>
          <a:p>
            <a:pPr marL="4763" lvl="0" indent="469900" algn="just">
              <a:spcAft>
                <a:spcPts val="0"/>
              </a:spcAft>
              <a:buClr>
                <a:srgbClr val="000000"/>
              </a:buClr>
              <a:buSzPts val="1600"/>
              <a:buFont typeface="+mj-lt"/>
              <a:buAutoNum type="arabicPeriod" startAt="2"/>
              <a:tabLst>
                <a:tab pos="618490" algn="l"/>
              </a:tabLst>
            </a:pPr>
            <a:r>
              <a:rPr lang="ru-RU" sz="1500" u="none" strike="noStrike" spc="0" dirty="0" err="1" smtClean="0">
                <a:solidFill>
                  <a:srgbClr val="000000"/>
                </a:solidFill>
                <a:effectLst/>
                <a:latin typeface="Times New Roman"/>
                <a:ea typeface="Times New Roman"/>
                <a:cs typeface="Times New Roman"/>
              </a:rPr>
              <a:t>Садикова</a:t>
            </a:r>
            <a:r>
              <a:rPr lang="ru-RU" sz="1500" u="none" strike="noStrike" spc="0" dirty="0" smtClean="0">
                <a:solidFill>
                  <a:srgbClr val="000000"/>
                </a:solidFill>
                <a:effectLst/>
                <a:latin typeface="Times New Roman"/>
                <a:ea typeface="Times New Roman"/>
                <a:cs typeface="Times New Roman"/>
              </a:rPr>
              <a:t> Х.А., С.М. </a:t>
            </a:r>
            <a:r>
              <a:rPr lang="ru-RU" sz="1500" u="none" strike="noStrike" spc="0" dirty="0" err="1" smtClean="0">
                <a:solidFill>
                  <a:srgbClr val="000000"/>
                </a:solidFill>
                <a:effectLst/>
                <a:latin typeface="Times New Roman"/>
                <a:ea typeface="Times New Roman"/>
                <a:cs typeface="Times New Roman"/>
              </a:rPr>
              <a:t>Эрматова</a:t>
            </a:r>
            <a:r>
              <a:rPr lang="ru-RU" sz="1500" u="none" strike="noStrike" spc="0" dirty="0" smtClean="0">
                <a:solidFill>
                  <a:srgbClr val="000000"/>
                </a:solidFill>
                <a:effectLst/>
                <a:latin typeface="Times New Roman"/>
                <a:ea typeface="Times New Roman"/>
                <a:cs typeface="Times New Roman"/>
              </a:rPr>
              <a:t>, Лапшин Ю.М., </a:t>
            </a:r>
            <a:r>
              <a:rPr lang="ru-RU" sz="1500" u="none" strike="noStrike" spc="0" dirty="0" err="1" smtClean="0">
                <a:solidFill>
                  <a:srgbClr val="000000"/>
                </a:solidFill>
                <a:effectLst/>
                <a:latin typeface="Times New Roman"/>
                <a:ea typeface="Times New Roman"/>
                <a:cs typeface="Times New Roman"/>
              </a:rPr>
              <a:t>Джумаев</a:t>
            </a:r>
            <a:r>
              <a:rPr lang="ru-RU" sz="1500" u="none" strike="noStrike" spc="0" dirty="0" smtClean="0">
                <a:solidFill>
                  <a:srgbClr val="000000"/>
                </a:solidFill>
                <a:effectLst/>
                <a:latin typeface="Times New Roman"/>
                <a:ea typeface="Times New Roman"/>
                <a:cs typeface="Times New Roman"/>
              </a:rPr>
              <a:t> И.А. Гражданская зашита населения и территорий от чрезвычайных ситуаций. Учебное пособие. Т.: ТДПУ им. Низами. 2009. 152 с.</a:t>
            </a:r>
          </a:p>
          <a:p>
            <a:pPr marL="4763" lvl="0" indent="469900" algn="just">
              <a:spcAft>
                <a:spcPts val="0"/>
              </a:spcAft>
              <a:buClr>
                <a:srgbClr val="000000"/>
              </a:buClr>
              <a:buSzPts val="1600"/>
              <a:buFont typeface="+mj-lt"/>
              <a:buAutoNum type="arabicPeriod" startAt="2"/>
              <a:tabLst>
                <a:tab pos="621665" algn="l"/>
              </a:tabLst>
            </a:pPr>
            <a:r>
              <a:rPr lang="ru-RU" sz="1500" u="none" strike="noStrike" spc="0" dirty="0" err="1" smtClean="0">
                <a:solidFill>
                  <a:srgbClr val="000000"/>
                </a:solidFill>
                <a:effectLst/>
                <a:latin typeface="Times New Roman"/>
                <a:ea typeface="Times New Roman"/>
                <a:cs typeface="Times New Roman"/>
              </a:rPr>
              <a:t>Машарипов</a:t>
            </a:r>
            <a:r>
              <a:rPr lang="ru-RU" sz="1500" u="none" strike="noStrike" spc="0" dirty="0" smtClean="0">
                <a:solidFill>
                  <a:srgbClr val="000000"/>
                </a:solidFill>
                <a:effectLst/>
                <a:latin typeface="Times New Roman"/>
                <a:ea typeface="Times New Roman"/>
                <a:cs typeface="Times New Roman"/>
              </a:rPr>
              <a:t> Р.Р., </a:t>
            </a:r>
            <a:r>
              <a:rPr lang="ru-RU" sz="1500" u="none" strike="noStrike" spc="0" dirty="0" err="1" smtClean="0">
                <a:solidFill>
                  <a:srgbClr val="000000"/>
                </a:solidFill>
                <a:effectLst/>
                <a:latin typeface="Times New Roman"/>
                <a:ea typeface="Times New Roman"/>
                <a:cs typeface="Times New Roman"/>
              </a:rPr>
              <a:t>Эрматова</a:t>
            </a:r>
            <a:r>
              <a:rPr lang="ru-RU" sz="1500" u="none" strike="noStrike" spc="0" dirty="0" smtClean="0">
                <a:solidFill>
                  <a:srgbClr val="000000"/>
                </a:solidFill>
                <a:effectLst/>
                <a:latin typeface="Times New Roman"/>
                <a:ea typeface="Times New Roman"/>
                <a:cs typeface="Times New Roman"/>
              </a:rPr>
              <a:t> С.М. Безопасность жизнедея­тельности человека при чрезвычайных ситуациях и гражданская защита. Т.: ТДПУ им. Низами. 2012. 152 с.</a:t>
            </a:r>
          </a:p>
          <a:p>
            <a:pPr marL="4763" lvl="0" indent="469900" algn="just">
              <a:spcAft>
                <a:spcPts val="7400"/>
              </a:spcAft>
              <a:buClr>
                <a:srgbClr val="000000"/>
              </a:buClr>
              <a:buSzPts val="1600"/>
              <a:buFont typeface="+mj-lt"/>
              <a:buAutoNum type="arabicPeriod" startAt="2"/>
              <a:tabLst>
                <a:tab pos="615315" algn="l"/>
              </a:tabLst>
            </a:pPr>
            <a:r>
              <a:rPr lang="ru-RU" sz="1500" u="none" strike="noStrike" spc="0" dirty="0" err="1" smtClean="0">
                <a:solidFill>
                  <a:srgbClr val="000000"/>
                </a:solidFill>
                <a:effectLst/>
                <a:latin typeface="Times New Roman"/>
                <a:ea typeface="Times New Roman"/>
                <a:cs typeface="Times New Roman"/>
              </a:rPr>
              <a:t>Эрматова</a:t>
            </a:r>
            <a:r>
              <a:rPr lang="ru-RU" sz="1500" u="none" strike="noStrike" spc="0" dirty="0" smtClean="0">
                <a:solidFill>
                  <a:srgbClr val="000000"/>
                </a:solidFill>
                <a:effectLst/>
                <a:latin typeface="Times New Roman"/>
                <a:ea typeface="Times New Roman"/>
                <a:cs typeface="Times New Roman"/>
              </a:rPr>
              <a:t> С.М. Безопасность жизнедеятельности человека (Гражданская защита). Т.: ТДПУ им. Низами. 2014. 64 с.</a:t>
            </a:r>
            <a:endParaRPr lang="ru-RU" sz="1500" u="none" strike="noStrike" spc="0" dirty="0">
              <a:solidFill>
                <a:srgbClr val="000000"/>
              </a:solidFill>
              <a:effectLst/>
              <a:latin typeface="Times New Roman"/>
              <a:ea typeface="Times New Roman"/>
              <a:cs typeface="Times New Roman"/>
            </a:endParaRPr>
          </a:p>
        </p:txBody>
      </p:sp>
    </p:spTree>
    <p:extLst>
      <p:ext uri="{BB962C8B-B14F-4D97-AF65-F5344CB8AC3E}">
        <p14:creationId xmlns:p14="http://schemas.microsoft.com/office/powerpoint/2010/main" val="252229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193204"/>
            <a:ext cx="8784976" cy="4093428"/>
          </a:xfrm>
          <a:prstGeom prst="rect">
            <a:avLst/>
          </a:prstGeom>
        </p:spPr>
        <p:txBody>
          <a:bodyPr wrap="square">
            <a:spAutoFit/>
          </a:bodyPr>
          <a:lstStyle/>
          <a:p>
            <a:pPr indent="450215" algn="ctr">
              <a:spcAft>
                <a:spcPts val="0"/>
              </a:spcAft>
            </a:pPr>
            <a:r>
              <a:rPr lang="ru-RU" sz="2000" b="1" dirty="0" smtClean="0">
                <a:solidFill>
                  <a:srgbClr val="000000"/>
                </a:solidFill>
                <a:effectLst/>
                <a:latin typeface="Times New Roman"/>
                <a:ea typeface="Courier New"/>
              </a:rPr>
              <a:t>Классификации чрезвычайных ситуаций</a:t>
            </a:r>
            <a:endParaRPr lang="ru-RU" sz="2000" dirty="0" smtClean="0">
              <a:solidFill>
                <a:srgbClr val="000000"/>
              </a:solidFill>
              <a:effectLst/>
              <a:latin typeface="Courier New"/>
              <a:ea typeface="Courier New"/>
            </a:endParaRPr>
          </a:p>
          <a:p>
            <a:pPr indent="350838" algn="just">
              <a:spcAft>
                <a:spcPts val="0"/>
              </a:spcAft>
            </a:pPr>
            <a:r>
              <a:rPr lang="ru-RU" sz="2000" b="1" dirty="0" smtClean="0">
                <a:solidFill>
                  <a:srgbClr val="000000"/>
                </a:solidFill>
                <a:effectLst/>
                <a:latin typeface="Times New Roman"/>
                <a:ea typeface="Courier New"/>
              </a:rPr>
              <a:t>Основными признаками</a:t>
            </a:r>
            <a:r>
              <a:rPr lang="ru-RU" sz="2000" dirty="0" smtClean="0">
                <a:solidFill>
                  <a:srgbClr val="000000"/>
                </a:solidFill>
                <a:effectLst/>
                <a:latin typeface="Times New Roman"/>
                <a:ea typeface="Courier New"/>
              </a:rPr>
              <a:t> чрезвычайных ситуаций являются</a:t>
            </a:r>
            <a:r>
              <a:rPr lang="ru-RU" sz="2000" b="1" dirty="0" smtClean="0">
                <a:solidFill>
                  <a:srgbClr val="000000"/>
                </a:solidFill>
                <a:effectLst/>
                <a:latin typeface="Times New Roman"/>
                <a:ea typeface="Courier New"/>
              </a:rPr>
              <a:t>:</a:t>
            </a:r>
            <a:endParaRPr lang="ru-RU" sz="2000" dirty="0" smtClean="0">
              <a:solidFill>
                <a:srgbClr val="000000"/>
              </a:solidFill>
              <a:effectLst/>
              <a:latin typeface="Courier New"/>
              <a:ea typeface="Courier New"/>
            </a:endParaRPr>
          </a:p>
          <a:p>
            <a:pPr lvl="0" indent="350838" algn="just">
              <a:spcAft>
                <a:spcPts val="0"/>
              </a:spcAft>
              <a:buFont typeface="Symbol"/>
              <a:buChar char=""/>
              <a:tabLst>
                <a:tab pos="457200" algn="l"/>
              </a:tabLst>
            </a:pPr>
            <a:r>
              <a:rPr lang="ru-RU" sz="2000" dirty="0" smtClean="0">
                <a:solidFill>
                  <a:srgbClr val="000000"/>
                </a:solidFill>
                <a:effectLst/>
                <a:latin typeface="Times New Roman"/>
                <a:ea typeface="Courier New"/>
              </a:rPr>
              <a:t>сфера (источник) возникновения;</a:t>
            </a:r>
            <a:endParaRPr lang="ru-RU" sz="2000" dirty="0" smtClean="0">
              <a:solidFill>
                <a:srgbClr val="000000"/>
              </a:solidFill>
              <a:effectLst/>
              <a:latin typeface="Courier New"/>
              <a:ea typeface="Courier New"/>
            </a:endParaRPr>
          </a:p>
          <a:p>
            <a:pPr lvl="0" indent="350838" algn="just">
              <a:spcAft>
                <a:spcPts val="0"/>
              </a:spcAft>
              <a:buFont typeface="Symbol"/>
              <a:buChar char=""/>
              <a:tabLst>
                <a:tab pos="457200" algn="l"/>
              </a:tabLst>
            </a:pPr>
            <a:r>
              <a:rPr lang="ru-RU" sz="2000" dirty="0" smtClean="0">
                <a:solidFill>
                  <a:srgbClr val="000000"/>
                </a:solidFill>
                <a:effectLst/>
                <a:latin typeface="Times New Roman"/>
                <a:ea typeface="Courier New"/>
              </a:rPr>
              <a:t>ведомственная принадлежность;</a:t>
            </a:r>
            <a:endParaRPr lang="ru-RU" sz="2000" dirty="0" smtClean="0">
              <a:solidFill>
                <a:srgbClr val="000000"/>
              </a:solidFill>
              <a:effectLst/>
              <a:latin typeface="Courier New"/>
              <a:ea typeface="Courier New"/>
            </a:endParaRPr>
          </a:p>
          <a:p>
            <a:pPr lvl="0" indent="350838" algn="just">
              <a:spcAft>
                <a:spcPts val="0"/>
              </a:spcAft>
              <a:buFont typeface="Symbol"/>
              <a:buChar char=""/>
              <a:tabLst>
                <a:tab pos="457200" algn="l"/>
              </a:tabLst>
            </a:pPr>
            <a:r>
              <a:rPr lang="ru-RU" sz="2000" dirty="0" smtClean="0">
                <a:solidFill>
                  <a:srgbClr val="000000"/>
                </a:solidFill>
                <a:effectLst/>
                <a:latin typeface="Times New Roman"/>
                <a:ea typeface="Courier New"/>
              </a:rPr>
              <a:t>масштаб возможных последствий.</a:t>
            </a:r>
            <a:endParaRPr lang="ru-RU" sz="2000" dirty="0" smtClean="0">
              <a:solidFill>
                <a:srgbClr val="000000"/>
              </a:solidFill>
              <a:effectLst/>
              <a:latin typeface="Courier New"/>
              <a:ea typeface="Courier New"/>
            </a:endParaRPr>
          </a:p>
          <a:p>
            <a:pPr indent="350838" algn="just">
              <a:spcAft>
                <a:spcPts val="0"/>
              </a:spcAft>
            </a:pPr>
            <a:r>
              <a:rPr lang="ru-RU" sz="2000" i="1" dirty="0" smtClean="0">
                <a:solidFill>
                  <a:srgbClr val="000000"/>
                </a:solidFill>
                <a:effectLst/>
                <a:latin typeface="Times New Roman"/>
                <a:ea typeface="Courier New"/>
              </a:rPr>
              <a:t>По общему </a:t>
            </a:r>
            <a:r>
              <a:rPr lang="ru-RU" sz="2000" b="1" i="1" dirty="0" smtClean="0">
                <a:solidFill>
                  <a:srgbClr val="000000"/>
                </a:solidFill>
                <a:effectLst/>
                <a:latin typeface="Times New Roman"/>
                <a:ea typeface="Courier New"/>
              </a:rPr>
              <a:t>характеру источников</a:t>
            </a:r>
            <a:r>
              <a:rPr lang="ru-RU" sz="2000" i="1" dirty="0" smtClean="0">
                <a:solidFill>
                  <a:srgbClr val="000000"/>
                </a:solidFill>
                <a:effectLst/>
                <a:latin typeface="Times New Roman"/>
                <a:ea typeface="Courier New"/>
              </a:rPr>
              <a:t> возникновения чрезвычайные ситуации делятся на: </a:t>
            </a:r>
            <a:endParaRPr lang="ru-RU" sz="2000" dirty="0" smtClean="0">
              <a:solidFill>
                <a:srgbClr val="000000"/>
              </a:solidFill>
              <a:effectLst/>
              <a:latin typeface="Courier New"/>
              <a:ea typeface="Courier New"/>
            </a:endParaRPr>
          </a:p>
          <a:p>
            <a:pPr lvl="0" indent="350838" algn="just">
              <a:spcAft>
                <a:spcPts val="0"/>
              </a:spcAft>
              <a:buFont typeface="Symbol"/>
              <a:buChar char=""/>
            </a:pPr>
            <a:r>
              <a:rPr lang="ru-RU" sz="2000" dirty="0" smtClean="0">
                <a:solidFill>
                  <a:srgbClr val="000000"/>
                </a:solidFill>
                <a:effectLst/>
                <a:latin typeface="Times New Roman"/>
                <a:ea typeface="Courier New"/>
              </a:rPr>
              <a:t>природные, </a:t>
            </a:r>
            <a:endParaRPr lang="ru-RU" sz="2000" dirty="0" smtClean="0">
              <a:solidFill>
                <a:srgbClr val="000000"/>
              </a:solidFill>
              <a:effectLst/>
              <a:latin typeface="Courier New"/>
              <a:ea typeface="Courier New"/>
            </a:endParaRPr>
          </a:p>
          <a:p>
            <a:pPr lvl="0" indent="350838" algn="just">
              <a:spcAft>
                <a:spcPts val="0"/>
              </a:spcAft>
              <a:buFont typeface="Symbol"/>
              <a:buChar char=""/>
            </a:pPr>
            <a:r>
              <a:rPr lang="ru-RU" sz="2000" dirty="0" smtClean="0">
                <a:solidFill>
                  <a:srgbClr val="000000"/>
                </a:solidFill>
                <a:effectLst/>
                <a:latin typeface="Times New Roman"/>
                <a:ea typeface="Courier New"/>
              </a:rPr>
              <a:t>техногенные,</a:t>
            </a:r>
            <a:endParaRPr lang="ru-RU" sz="2000" dirty="0" smtClean="0">
              <a:solidFill>
                <a:srgbClr val="000000"/>
              </a:solidFill>
              <a:effectLst/>
              <a:latin typeface="Courier New"/>
              <a:ea typeface="Courier New"/>
            </a:endParaRPr>
          </a:p>
          <a:p>
            <a:pPr lvl="0" indent="350838" algn="just">
              <a:spcAft>
                <a:spcPts val="0"/>
              </a:spcAft>
              <a:buFont typeface="Symbol"/>
              <a:buChar char=""/>
            </a:pPr>
            <a:r>
              <a:rPr lang="ru-RU" sz="2000" dirty="0" smtClean="0">
                <a:solidFill>
                  <a:srgbClr val="000000"/>
                </a:solidFill>
                <a:effectLst/>
                <a:latin typeface="Times New Roman"/>
                <a:ea typeface="Courier New"/>
              </a:rPr>
              <a:t>биолого-социальные,</a:t>
            </a:r>
            <a:endParaRPr lang="ru-RU" sz="2000" dirty="0" smtClean="0">
              <a:solidFill>
                <a:srgbClr val="000000"/>
              </a:solidFill>
              <a:effectLst/>
              <a:latin typeface="Courier New"/>
              <a:ea typeface="Courier New"/>
            </a:endParaRPr>
          </a:p>
          <a:p>
            <a:pPr lvl="0" indent="350838" algn="just">
              <a:spcAft>
                <a:spcPts val="0"/>
              </a:spcAft>
              <a:buFont typeface="Symbol"/>
              <a:buChar char=""/>
            </a:pPr>
            <a:r>
              <a:rPr lang="ru-RU" sz="2000" dirty="0" smtClean="0">
                <a:solidFill>
                  <a:srgbClr val="000000"/>
                </a:solidFill>
                <a:effectLst/>
                <a:latin typeface="Times New Roman"/>
                <a:ea typeface="Courier New"/>
              </a:rPr>
              <a:t>военные, </a:t>
            </a:r>
            <a:endParaRPr lang="ru-RU" sz="2000" dirty="0" smtClean="0">
              <a:solidFill>
                <a:srgbClr val="000000"/>
              </a:solidFill>
              <a:effectLst/>
              <a:latin typeface="Courier New"/>
              <a:ea typeface="Courier New"/>
            </a:endParaRPr>
          </a:p>
          <a:p>
            <a:pPr lvl="0" indent="350838" algn="just">
              <a:spcAft>
                <a:spcPts val="0"/>
              </a:spcAft>
              <a:buFont typeface="Symbol"/>
              <a:buChar char=""/>
            </a:pPr>
            <a:r>
              <a:rPr lang="ru-RU" sz="2000" dirty="0" smtClean="0">
                <a:solidFill>
                  <a:srgbClr val="000000"/>
                </a:solidFill>
                <a:effectLst/>
                <a:latin typeface="Times New Roman"/>
                <a:ea typeface="Courier New"/>
              </a:rPr>
              <a:t>экологического </a:t>
            </a:r>
          </a:p>
          <a:p>
            <a:pPr lvl="0" indent="350838" algn="just">
              <a:spcAft>
                <a:spcPts val="0"/>
              </a:spcAft>
            </a:pPr>
            <a:r>
              <a:rPr lang="ru-RU" sz="2000" dirty="0" smtClean="0">
                <a:solidFill>
                  <a:srgbClr val="000000"/>
                </a:solidFill>
                <a:effectLst/>
                <a:latin typeface="Times New Roman"/>
                <a:ea typeface="Courier New"/>
              </a:rPr>
              <a:t>характера. </a:t>
            </a:r>
            <a:endParaRPr lang="ru-RU" sz="2000" dirty="0">
              <a:solidFill>
                <a:srgbClr val="000000"/>
              </a:solidFill>
              <a:effectLst/>
              <a:latin typeface="Courier New"/>
              <a:ea typeface="Courier New"/>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239919"/>
            <a:ext cx="5760640" cy="3317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712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285750"/>
            <a:ext cx="9144000" cy="5143500"/>
          </a:xfrm>
          <a:prstGeom prst="rect">
            <a:avLst/>
          </a:prstGeom>
        </p:spPr>
      </p:pic>
    </p:spTree>
    <p:extLst>
      <p:ext uri="{BB962C8B-B14F-4D97-AF65-F5344CB8AC3E}">
        <p14:creationId xmlns:p14="http://schemas.microsoft.com/office/powerpoint/2010/main" val="14190568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сполнительная">
  <a:themeElements>
    <a:clrScheme name="Исполнительная">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Исполнительная">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Исполнитель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368</TotalTime>
  <Words>6524</Words>
  <Application>Microsoft Office PowerPoint</Application>
  <PresentationFormat>Экран (16:10)</PresentationFormat>
  <Paragraphs>486</Paragraphs>
  <Slides>76</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76</vt:i4>
      </vt:variant>
    </vt:vector>
  </HeadingPairs>
  <TitlesOfParts>
    <vt:vector size="85" baseType="lpstr">
      <vt:lpstr>Arial</vt:lpstr>
      <vt:lpstr>Calibri</vt:lpstr>
      <vt:lpstr>Century Gothic</vt:lpstr>
      <vt:lpstr>Courier New</vt:lpstr>
      <vt:lpstr>Gulim</vt:lpstr>
      <vt:lpstr>Palatino Linotype</vt:lpstr>
      <vt:lpstr>Symbol</vt:lpstr>
      <vt:lpstr>Times New Roman</vt:lpstr>
      <vt:lpstr>Исполнительная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Учетная запись Майкрософт</cp:lastModifiedBy>
  <cp:revision>32</cp:revision>
  <dcterms:created xsi:type="dcterms:W3CDTF">2020-11-13T05:54:42Z</dcterms:created>
  <dcterms:modified xsi:type="dcterms:W3CDTF">2022-06-17T07:47:37Z</dcterms:modified>
</cp:coreProperties>
</file>